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1" r:id="rId6"/>
    <p:sldId id="262" r:id="rId7"/>
    <p:sldId id="278" r:id="rId8"/>
    <p:sldId id="263" r:id="rId9"/>
    <p:sldId id="279" r:id="rId10"/>
    <p:sldId id="280" r:id="rId11"/>
    <p:sldId id="281" r:id="rId12"/>
    <p:sldId id="264" r:id="rId13"/>
    <p:sldId id="282" r:id="rId14"/>
    <p:sldId id="265" r:id="rId15"/>
    <p:sldId id="283" r:id="rId16"/>
    <p:sldId id="284" r:id="rId17"/>
    <p:sldId id="266" r:id="rId18"/>
    <p:sldId id="267" r:id="rId19"/>
    <p:sldId id="285" r:id="rId20"/>
    <p:sldId id="286" r:id="rId21"/>
    <p:sldId id="268" r:id="rId22"/>
    <p:sldId id="287" r:id="rId23"/>
    <p:sldId id="269" r:id="rId24"/>
    <p:sldId id="288" r:id="rId25"/>
    <p:sldId id="270" r:id="rId26"/>
    <p:sldId id="289" r:id="rId27"/>
    <p:sldId id="290" r:id="rId28"/>
    <p:sldId id="271" r:id="rId29"/>
    <p:sldId id="291" r:id="rId30"/>
    <p:sldId id="292" r:id="rId31"/>
    <p:sldId id="272" r:id="rId32"/>
    <p:sldId id="273" r:id="rId33"/>
    <p:sldId id="274" r:id="rId34"/>
    <p:sldId id="293" r:id="rId35"/>
    <p:sldId id="275" r:id="rId36"/>
    <p:sldId id="294" r:id="rId37"/>
    <p:sldId id="276" r:id="rId38"/>
    <p:sldId id="295" r:id="rId39"/>
    <p:sldId id="277" r:id="rId40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Dalyvių skaičius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Lapas1!$A$2:$A$7</c:f>
              <c:strCache>
                <c:ptCount val="6"/>
                <c:pt idx="0">
                  <c:v>&gt;50</c:v>
                </c:pt>
                <c:pt idx="1">
                  <c:v>50-60</c:v>
                </c:pt>
                <c:pt idx="2">
                  <c:v>60-70</c:v>
                </c:pt>
                <c:pt idx="3">
                  <c:v>70-80</c:v>
                </c:pt>
                <c:pt idx="4">
                  <c:v>80-90</c:v>
                </c:pt>
                <c:pt idx="5">
                  <c:v>90-96</c:v>
                </c:pt>
              </c:strCache>
            </c:strRef>
          </c:cat>
          <c:val>
            <c:numRef>
              <c:f>Lapas1!$B$2:$B$7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7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Stulpelis1</c:v>
                </c:pt>
              </c:strCache>
            </c:strRef>
          </c:tx>
          <c:invertIfNegative val="0"/>
          <c:cat>
            <c:strRef>
              <c:f>Lapas1!$A$2:$A$7</c:f>
              <c:strCache>
                <c:ptCount val="6"/>
                <c:pt idx="0">
                  <c:v>&gt;50</c:v>
                </c:pt>
                <c:pt idx="1">
                  <c:v>50-60</c:v>
                </c:pt>
                <c:pt idx="2">
                  <c:v>60-70</c:v>
                </c:pt>
                <c:pt idx="3">
                  <c:v>70-80</c:v>
                </c:pt>
                <c:pt idx="4">
                  <c:v>80-90</c:v>
                </c:pt>
                <c:pt idx="5">
                  <c:v>90-96</c:v>
                </c:pt>
              </c:strCache>
            </c:strRef>
          </c:cat>
          <c:val>
            <c:numRef>
              <c:f>Lapas1!$C$2:$C$7</c:f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Stulpelis2</c:v>
                </c:pt>
              </c:strCache>
            </c:strRef>
          </c:tx>
          <c:invertIfNegative val="0"/>
          <c:cat>
            <c:strRef>
              <c:f>Lapas1!$A$2:$A$7</c:f>
              <c:strCache>
                <c:ptCount val="6"/>
                <c:pt idx="0">
                  <c:v>&gt;50</c:v>
                </c:pt>
                <c:pt idx="1">
                  <c:v>50-60</c:v>
                </c:pt>
                <c:pt idx="2">
                  <c:v>60-70</c:v>
                </c:pt>
                <c:pt idx="3">
                  <c:v>70-80</c:v>
                </c:pt>
                <c:pt idx="4">
                  <c:v>80-90</c:v>
                </c:pt>
                <c:pt idx="5">
                  <c:v>90-96</c:v>
                </c:pt>
              </c:strCache>
            </c:strRef>
          </c:cat>
          <c:val>
            <c:numRef>
              <c:f>Lapas1!$D$2:$D$7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466992"/>
        <c:axId val="226463072"/>
      </c:barChart>
      <c:catAx>
        <c:axId val="226466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6463072"/>
        <c:crosses val="autoZero"/>
        <c:auto val="1"/>
        <c:lblAlgn val="ctr"/>
        <c:lblOffset val="100"/>
        <c:noMultiLvlLbl val="0"/>
      </c:catAx>
      <c:valAx>
        <c:axId val="226463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64669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Dalyvių skaičius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Lapas1!$A$2:$A$11</c:f>
              <c:strCache>
                <c:ptCount val="10"/>
                <c:pt idx="0">
                  <c:v>0-20</c:v>
                </c:pt>
                <c:pt idx="1">
                  <c:v>20-40</c:v>
                </c:pt>
                <c:pt idx="2">
                  <c:v>40-60</c:v>
                </c:pt>
                <c:pt idx="3">
                  <c:v>60-80</c:v>
                </c:pt>
                <c:pt idx="4">
                  <c:v>80-100</c:v>
                </c:pt>
                <c:pt idx="5">
                  <c:v>100-120</c:v>
                </c:pt>
                <c:pt idx="6">
                  <c:v>120-140</c:v>
                </c:pt>
                <c:pt idx="7">
                  <c:v>140-160</c:v>
                </c:pt>
                <c:pt idx="8">
                  <c:v>160-180</c:v>
                </c:pt>
                <c:pt idx="9">
                  <c:v>180-200</c:v>
                </c:pt>
              </c:strCache>
            </c:strRef>
          </c:cat>
          <c:val>
            <c:numRef>
              <c:f>Lapas1!$B$2:$B$11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Stulpelis1</c:v>
                </c:pt>
              </c:strCache>
            </c:strRef>
          </c:tx>
          <c:invertIfNegative val="0"/>
          <c:cat>
            <c:strRef>
              <c:f>Lapas1!$A$2:$A$11</c:f>
              <c:strCache>
                <c:ptCount val="10"/>
                <c:pt idx="0">
                  <c:v>0-20</c:v>
                </c:pt>
                <c:pt idx="1">
                  <c:v>20-40</c:v>
                </c:pt>
                <c:pt idx="2">
                  <c:v>40-60</c:v>
                </c:pt>
                <c:pt idx="3">
                  <c:v>60-80</c:v>
                </c:pt>
                <c:pt idx="4">
                  <c:v>80-100</c:v>
                </c:pt>
                <c:pt idx="5">
                  <c:v>100-120</c:v>
                </c:pt>
                <c:pt idx="6">
                  <c:v>120-140</c:v>
                </c:pt>
                <c:pt idx="7">
                  <c:v>140-160</c:v>
                </c:pt>
                <c:pt idx="8">
                  <c:v>160-180</c:v>
                </c:pt>
                <c:pt idx="9">
                  <c:v>180-200</c:v>
                </c:pt>
              </c:strCache>
            </c:strRef>
          </c:cat>
          <c:val>
            <c:numRef>
              <c:f>Lapas1!$C$2:$C$11</c:f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Stulpelis2</c:v>
                </c:pt>
              </c:strCache>
            </c:strRef>
          </c:tx>
          <c:invertIfNegative val="0"/>
          <c:cat>
            <c:strRef>
              <c:f>Lapas1!$A$2:$A$11</c:f>
              <c:strCache>
                <c:ptCount val="10"/>
                <c:pt idx="0">
                  <c:v>0-20</c:v>
                </c:pt>
                <c:pt idx="1">
                  <c:v>20-40</c:v>
                </c:pt>
                <c:pt idx="2">
                  <c:v>40-60</c:v>
                </c:pt>
                <c:pt idx="3">
                  <c:v>60-80</c:v>
                </c:pt>
                <c:pt idx="4">
                  <c:v>80-100</c:v>
                </c:pt>
                <c:pt idx="5">
                  <c:v>100-120</c:v>
                </c:pt>
                <c:pt idx="6">
                  <c:v>120-140</c:v>
                </c:pt>
                <c:pt idx="7">
                  <c:v>140-160</c:v>
                </c:pt>
                <c:pt idx="8">
                  <c:v>160-180</c:v>
                </c:pt>
                <c:pt idx="9">
                  <c:v>180-200</c:v>
                </c:pt>
              </c:strCache>
            </c:strRef>
          </c:cat>
          <c:val>
            <c:numRef>
              <c:f>Lapas1!$D$2:$D$11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9885144"/>
        <c:axId val="229885536"/>
      </c:barChart>
      <c:catAx>
        <c:axId val="229885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9885536"/>
        <c:crosses val="autoZero"/>
        <c:auto val="1"/>
        <c:lblAlgn val="ctr"/>
        <c:lblOffset val="100"/>
        <c:noMultiLvlLbl val="0"/>
      </c:catAx>
      <c:valAx>
        <c:axId val="229885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98851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Dalyvių skaičius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Lapas1!$A$2:$A$5</c:f>
              <c:strCache>
                <c:ptCount val="4"/>
                <c:pt idx="0">
                  <c:v>0-10</c:v>
                </c:pt>
                <c:pt idx="1">
                  <c:v>10 iki 20</c:v>
                </c:pt>
                <c:pt idx="2">
                  <c:v>20-30</c:v>
                </c:pt>
                <c:pt idx="3">
                  <c:v>30-45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1</c:v>
                </c:pt>
                <c:pt idx="1">
                  <c:v>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Stulpelis1</c:v>
                </c:pt>
              </c:strCache>
            </c:strRef>
          </c:tx>
          <c:invertIfNegative val="0"/>
          <c:cat>
            <c:strRef>
              <c:f>Lapas1!$A$2:$A$5</c:f>
              <c:strCache>
                <c:ptCount val="4"/>
                <c:pt idx="0">
                  <c:v>0-10</c:v>
                </c:pt>
                <c:pt idx="1">
                  <c:v>10 iki 20</c:v>
                </c:pt>
                <c:pt idx="2">
                  <c:v>20-30</c:v>
                </c:pt>
                <c:pt idx="3">
                  <c:v>30-45</c:v>
                </c:pt>
              </c:strCache>
            </c:strRef>
          </c:cat>
          <c:val>
            <c:numRef>
              <c:f>Lapas1!$C$2:$C$5</c:f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Stulpelis2</c:v>
                </c:pt>
              </c:strCache>
            </c:strRef>
          </c:tx>
          <c:invertIfNegative val="0"/>
          <c:cat>
            <c:strRef>
              <c:f>Lapas1!$A$2:$A$5</c:f>
              <c:strCache>
                <c:ptCount val="4"/>
                <c:pt idx="0">
                  <c:v>0-10</c:v>
                </c:pt>
                <c:pt idx="1">
                  <c:v>10 iki 20</c:v>
                </c:pt>
                <c:pt idx="2">
                  <c:v>20-30</c:v>
                </c:pt>
                <c:pt idx="3">
                  <c:v>30-45</c:v>
                </c:pt>
              </c:strCache>
            </c:strRef>
          </c:cat>
          <c:val>
            <c:numRef>
              <c:f>Lapas1!$D$2:$D$5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9886320"/>
        <c:axId val="229886712"/>
      </c:barChart>
      <c:catAx>
        <c:axId val="229886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9886712"/>
        <c:crosses val="autoZero"/>
        <c:auto val="1"/>
        <c:lblAlgn val="ctr"/>
        <c:lblOffset val="100"/>
        <c:noMultiLvlLbl val="0"/>
      </c:catAx>
      <c:valAx>
        <c:axId val="229886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98863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Dalyvių skaičius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Lapas1!$A$2:$A$6</c:f>
              <c:strCache>
                <c:ptCount val="5"/>
                <c:pt idx="0">
                  <c:v>0-5</c:v>
                </c:pt>
                <c:pt idx="1">
                  <c:v>6 iki 10</c:v>
                </c:pt>
                <c:pt idx="2">
                  <c:v>11 iki 15</c:v>
                </c:pt>
                <c:pt idx="3">
                  <c:v>16-20</c:v>
                </c:pt>
                <c:pt idx="4">
                  <c:v>21-25</c:v>
                </c:pt>
              </c:strCache>
            </c:strRef>
          </c:cat>
          <c:val>
            <c:numRef>
              <c:f>Lapas1!$B$2:$B$6</c:f>
              <c:numCache>
                <c:formatCode>General</c:formatCode>
                <c:ptCount val="5"/>
                <c:pt idx="0">
                  <c:v>22</c:v>
                </c:pt>
                <c:pt idx="1">
                  <c:v>6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Stulpelis1</c:v>
                </c:pt>
              </c:strCache>
            </c:strRef>
          </c:tx>
          <c:invertIfNegative val="0"/>
          <c:cat>
            <c:strRef>
              <c:f>Lapas1!$A$2:$A$6</c:f>
              <c:strCache>
                <c:ptCount val="5"/>
                <c:pt idx="0">
                  <c:v>0-5</c:v>
                </c:pt>
                <c:pt idx="1">
                  <c:v>6 iki 10</c:v>
                </c:pt>
                <c:pt idx="2">
                  <c:v>11 iki 15</c:v>
                </c:pt>
                <c:pt idx="3">
                  <c:v>16-20</c:v>
                </c:pt>
                <c:pt idx="4">
                  <c:v>21-25</c:v>
                </c:pt>
              </c:strCache>
            </c:strRef>
          </c:cat>
          <c:val>
            <c:numRef>
              <c:f>Lapas1!$C$2:$C$6</c:f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Stulpelis2</c:v>
                </c:pt>
              </c:strCache>
            </c:strRef>
          </c:tx>
          <c:invertIfNegative val="0"/>
          <c:cat>
            <c:strRef>
              <c:f>Lapas1!$A$2:$A$6</c:f>
              <c:strCache>
                <c:ptCount val="5"/>
                <c:pt idx="0">
                  <c:v>0-5</c:v>
                </c:pt>
                <c:pt idx="1">
                  <c:v>6 iki 10</c:v>
                </c:pt>
                <c:pt idx="2">
                  <c:v>11 iki 15</c:v>
                </c:pt>
                <c:pt idx="3">
                  <c:v>16-20</c:v>
                </c:pt>
                <c:pt idx="4">
                  <c:v>21-25</c:v>
                </c:pt>
              </c:strCache>
            </c:strRef>
          </c:cat>
          <c:val>
            <c:numRef>
              <c:f>Lapas1!$D$2:$D$6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9889064"/>
        <c:axId val="229888280"/>
      </c:barChart>
      <c:catAx>
        <c:axId val="229889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9888280"/>
        <c:crosses val="autoZero"/>
        <c:auto val="1"/>
        <c:lblAlgn val="ctr"/>
        <c:lblOffset val="100"/>
        <c:noMultiLvlLbl val="0"/>
      </c:catAx>
      <c:valAx>
        <c:axId val="229888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9889064"/>
        <c:crosses val="autoZero"/>
        <c:crossBetween val="between"/>
      </c:valAx>
    </c:plotArea>
    <c:legend>
      <c:legendPos val="r"/>
      <c:legendEntry>
        <c:idx val="1"/>
        <c:delete val="1"/>
      </c:legendEntry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Dalyvių skaičius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Lapas1!$A$2:$A$6</c:f>
              <c:strCache>
                <c:ptCount val="5"/>
                <c:pt idx="0">
                  <c:v>0-5</c:v>
                </c:pt>
                <c:pt idx="1">
                  <c:v>06 iki 10</c:v>
                </c:pt>
                <c:pt idx="2">
                  <c:v>11 iki 15</c:v>
                </c:pt>
                <c:pt idx="3">
                  <c:v>16-20</c:v>
                </c:pt>
                <c:pt idx="4">
                  <c:v>21-26</c:v>
                </c:pt>
              </c:strCache>
            </c:strRef>
          </c:cat>
          <c:val>
            <c:numRef>
              <c:f>Lapas1!$B$2:$B$6</c:f>
              <c:numCache>
                <c:formatCode>General</c:formatCode>
                <c:ptCount val="5"/>
                <c:pt idx="0">
                  <c:v>19</c:v>
                </c:pt>
                <c:pt idx="1">
                  <c:v>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Stulpelis1</c:v>
                </c:pt>
              </c:strCache>
            </c:strRef>
          </c:tx>
          <c:invertIfNegative val="0"/>
          <c:cat>
            <c:strRef>
              <c:f>Lapas1!$A$2:$A$6</c:f>
              <c:strCache>
                <c:ptCount val="5"/>
                <c:pt idx="0">
                  <c:v>0-5</c:v>
                </c:pt>
                <c:pt idx="1">
                  <c:v>06 iki 10</c:v>
                </c:pt>
                <c:pt idx="2">
                  <c:v>11 iki 15</c:v>
                </c:pt>
                <c:pt idx="3">
                  <c:v>16-20</c:v>
                </c:pt>
                <c:pt idx="4">
                  <c:v>21-26</c:v>
                </c:pt>
              </c:strCache>
            </c:strRef>
          </c:cat>
          <c:val>
            <c:numRef>
              <c:f>Lapas1!$C$2:$C$6</c:f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Stulpelis2</c:v>
                </c:pt>
              </c:strCache>
            </c:strRef>
          </c:tx>
          <c:invertIfNegative val="0"/>
          <c:cat>
            <c:strRef>
              <c:f>Lapas1!$A$2:$A$6</c:f>
              <c:strCache>
                <c:ptCount val="5"/>
                <c:pt idx="0">
                  <c:v>0-5</c:v>
                </c:pt>
                <c:pt idx="1">
                  <c:v>06 iki 10</c:v>
                </c:pt>
                <c:pt idx="2">
                  <c:v>11 iki 15</c:v>
                </c:pt>
                <c:pt idx="3">
                  <c:v>16-20</c:v>
                </c:pt>
                <c:pt idx="4">
                  <c:v>21-26</c:v>
                </c:pt>
              </c:strCache>
            </c:strRef>
          </c:cat>
          <c:val>
            <c:numRef>
              <c:f>Lapas1!$D$2:$D$6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5605128"/>
        <c:axId val="275604736"/>
      </c:barChart>
      <c:catAx>
        <c:axId val="2756051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75604736"/>
        <c:crosses val="autoZero"/>
        <c:auto val="1"/>
        <c:lblAlgn val="ctr"/>
        <c:lblOffset val="100"/>
        <c:noMultiLvlLbl val="0"/>
      </c:catAx>
      <c:valAx>
        <c:axId val="275604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56051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Dalyvių skaičius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Lapas1!$A$2:$A$14</c:f>
              <c:strCache>
                <c:ptCount val="13"/>
                <c:pt idx="0">
                  <c:v>0-10</c:v>
                </c:pt>
                <c:pt idx="1">
                  <c:v>11 iki 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  <c:pt idx="8">
                  <c:v>81-90</c:v>
                </c:pt>
                <c:pt idx="9">
                  <c:v>91-100</c:v>
                </c:pt>
                <c:pt idx="10">
                  <c:v>101-110</c:v>
                </c:pt>
                <c:pt idx="11">
                  <c:v>111-120</c:v>
                </c:pt>
                <c:pt idx="12">
                  <c:v>121-135</c:v>
                </c:pt>
              </c:strCache>
            </c:strRef>
          </c:cat>
          <c:val>
            <c:numRef>
              <c:f>Lapas1!$B$2:$B$14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Stulpelis1</c:v>
                </c:pt>
              </c:strCache>
            </c:strRef>
          </c:tx>
          <c:invertIfNegative val="0"/>
          <c:cat>
            <c:strRef>
              <c:f>Lapas1!$A$2:$A$14</c:f>
              <c:strCache>
                <c:ptCount val="13"/>
                <c:pt idx="0">
                  <c:v>0-10</c:v>
                </c:pt>
                <c:pt idx="1">
                  <c:v>11 iki 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  <c:pt idx="8">
                  <c:v>81-90</c:v>
                </c:pt>
                <c:pt idx="9">
                  <c:v>91-100</c:v>
                </c:pt>
                <c:pt idx="10">
                  <c:v>101-110</c:v>
                </c:pt>
                <c:pt idx="11">
                  <c:v>111-120</c:v>
                </c:pt>
                <c:pt idx="12">
                  <c:v>121-135</c:v>
                </c:pt>
              </c:strCache>
            </c:strRef>
          </c:cat>
          <c:val>
            <c:numRef>
              <c:f>Lapas1!$C$2:$C$14</c:f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Stulpelis2</c:v>
                </c:pt>
              </c:strCache>
            </c:strRef>
          </c:tx>
          <c:invertIfNegative val="0"/>
          <c:cat>
            <c:strRef>
              <c:f>Lapas1!$A$2:$A$14</c:f>
              <c:strCache>
                <c:ptCount val="13"/>
                <c:pt idx="0">
                  <c:v>0-10</c:v>
                </c:pt>
                <c:pt idx="1">
                  <c:v>11 iki 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  <c:pt idx="8">
                  <c:v>81-90</c:v>
                </c:pt>
                <c:pt idx="9">
                  <c:v>91-100</c:v>
                </c:pt>
                <c:pt idx="10">
                  <c:v>101-110</c:v>
                </c:pt>
                <c:pt idx="11">
                  <c:v>111-120</c:v>
                </c:pt>
                <c:pt idx="12">
                  <c:v>121-135</c:v>
                </c:pt>
              </c:strCache>
            </c:strRef>
          </c:cat>
          <c:val>
            <c:numRef>
              <c:f>Lapas1!$D$2:$D$14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5608264"/>
        <c:axId val="275606304"/>
      </c:barChart>
      <c:catAx>
        <c:axId val="275608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75606304"/>
        <c:crosses val="autoZero"/>
        <c:auto val="1"/>
        <c:lblAlgn val="ctr"/>
        <c:lblOffset val="100"/>
        <c:noMultiLvlLbl val="0"/>
      </c:catAx>
      <c:valAx>
        <c:axId val="275606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56082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Dalyvių skaičius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Lapas1!$A$2:$A$16</c:f>
              <c:strCache>
                <c:ptCount val="15"/>
                <c:pt idx="0">
                  <c:v>0-10</c:v>
                </c:pt>
                <c:pt idx="1">
                  <c:v>11 iki 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  <c:pt idx="8">
                  <c:v>81-90</c:v>
                </c:pt>
                <c:pt idx="9">
                  <c:v>91-100</c:v>
                </c:pt>
                <c:pt idx="10">
                  <c:v>101-110</c:v>
                </c:pt>
                <c:pt idx="11">
                  <c:v>111-120</c:v>
                </c:pt>
                <c:pt idx="12">
                  <c:v>121-130</c:v>
                </c:pt>
                <c:pt idx="13">
                  <c:v>131-140</c:v>
                </c:pt>
                <c:pt idx="14">
                  <c:v>141-153</c:v>
                </c:pt>
              </c:strCache>
            </c:strRef>
          </c:cat>
          <c:val>
            <c:numRef>
              <c:f>Lapas1!$B$2:$B$16</c:f>
              <c:numCache>
                <c:formatCode>General</c:formatCode>
                <c:ptCount val="15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4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Stulpelis1</c:v>
                </c:pt>
              </c:strCache>
            </c:strRef>
          </c:tx>
          <c:invertIfNegative val="0"/>
          <c:cat>
            <c:strRef>
              <c:f>Lapas1!$A$2:$A$16</c:f>
              <c:strCache>
                <c:ptCount val="15"/>
                <c:pt idx="0">
                  <c:v>0-10</c:v>
                </c:pt>
                <c:pt idx="1">
                  <c:v>11 iki 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  <c:pt idx="8">
                  <c:v>81-90</c:v>
                </c:pt>
                <c:pt idx="9">
                  <c:v>91-100</c:v>
                </c:pt>
                <c:pt idx="10">
                  <c:v>101-110</c:v>
                </c:pt>
                <c:pt idx="11">
                  <c:v>111-120</c:v>
                </c:pt>
                <c:pt idx="12">
                  <c:v>121-130</c:v>
                </c:pt>
                <c:pt idx="13">
                  <c:v>131-140</c:v>
                </c:pt>
                <c:pt idx="14">
                  <c:v>141-153</c:v>
                </c:pt>
              </c:strCache>
            </c:strRef>
          </c:cat>
          <c:val>
            <c:numRef>
              <c:f>Lapas1!$C$2:$C$16</c:f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Stulpelis2</c:v>
                </c:pt>
              </c:strCache>
            </c:strRef>
          </c:tx>
          <c:invertIfNegative val="0"/>
          <c:cat>
            <c:strRef>
              <c:f>Lapas1!$A$2:$A$16</c:f>
              <c:strCache>
                <c:ptCount val="15"/>
                <c:pt idx="0">
                  <c:v>0-10</c:v>
                </c:pt>
                <c:pt idx="1">
                  <c:v>11 iki 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  <c:pt idx="8">
                  <c:v>81-90</c:v>
                </c:pt>
                <c:pt idx="9">
                  <c:v>91-100</c:v>
                </c:pt>
                <c:pt idx="10">
                  <c:v>101-110</c:v>
                </c:pt>
                <c:pt idx="11">
                  <c:v>111-120</c:v>
                </c:pt>
                <c:pt idx="12">
                  <c:v>121-130</c:v>
                </c:pt>
                <c:pt idx="13">
                  <c:v>131-140</c:v>
                </c:pt>
                <c:pt idx="14">
                  <c:v>141-153</c:v>
                </c:pt>
              </c:strCache>
            </c:strRef>
          </c:cat>
          <c:val>
            <c:numRef>
              <c:f>Lapas1!$D$2:$D$16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5608656"/>
        <c:axId val="275609048"/>
      </c:barChart>
      <c:catAx>
        <c:axId val="275608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75609048"/>
        <c:crosses val="autoZero"/>
        <c:auto val="1"/>
        <c:lblAlgn val="ctr"/>
        <c:lblOffset val="100"/>
        <c:noMultiLvlLbl val="0"/>
      </c:catAx>
      <c:valAx>
        <c:axId val="275609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560865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Dalyvių skaičius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Lapas1!$A$2:$A$12</c:f>
              <c:strCache>
                <c:ptCount val="11"/>
                <c:pt idx="0">
                  <c:v>0-10</c:v>
                </c:pt>
                <c:pt idx="1">
                  <c:v>11 iki 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  <c:pt idx="8">
                  <c:v>81-90</c:v>
                </c:pt>
                <c:pt idx="9">
                  <c:v>91-100</c:v>
                </c:pt>
                <c:pt idx="10">
                  <c:v>101-111</c:v>
                </c:pt>
              </c:strCache>
            </c:strRef>
          </c:cat>
          <c:val>
            <c:numRef>
              <c:f>Lapas1!$B$2:$B$12</c:f>
              <c:numCache>
                <c:formatCode>General</c:formatCode>
                <c:ptCount val="11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8</c:v>
                </c:pt>
                <c:pt idx="5">
                  <c:v>5</c:v>
                </c:pt>
                <c:pt idx="6">
                  <c:v>3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Stulpelis1</c:v>
                </c:pt>
              </c:strCache>
            </c:strRef>
          </c:tx>
          <c:invertIfNegative val="0"/>
          <c:cat>
            <c:strRef>
              <c:f>Lapas1!$A$2:$A$12</c:f>
              <c:strCache>
                <c:ptCount val="11"/>
                <c:pt idx="0">
                  <c:v>0-10</c:v>
                </c:pt>
                <c:pt idx="1">
                  <c:v>11 iki 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  <c:pt idx="8">
                  <c:v>81-90</c:v>
                </c:pt>
                <c:pt idx="9">
                  <c:v>91-100</c:v>
                </c:pt>
                <c:pt idx="10">
                  <c:v>101-111</c:v>
                </c:pt>
              </c:strCache>
            </c:strRef>
          </c:cat>
          <c:val>
            <c:numRef>
              <c:f>Lapas1!$C$2:$C$12</c:f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Stulpelis2</c:v>
                </c:pt>
              </c:strCache>
            </c:strRef>
          </c:tx>
          <c:invertIfNegative val="0"/>
          <c:cat>
            <c:strRef>
              <c:f>Lapas1!$A$2:$A$12</c:f>
              <c:strCache>
                <c:ptCount val="11"/>
                <c:pt idx="0">
                  <c:v>0-10</c:v>
                </c:pt>
                <c:pt idx="1">
                  <c:v>11 iki 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  <c:pt idx="8">
                  <c:v>81-90</c:v>
                </c:pt>
                <c:pt idx="9">
                  <c:v>91-100</c:v>
                </c:pt>
                <c:pt idx="10">
                  <c:v>101-111</c:v>
                </c:pt>
              </c:strCache>
            </c:strRef>
          </c:cat>
          <c:val>
            <c:numRef>
              <c:f>Lapas1!$D$2:$D$12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5611008"/>
        <c:axId val="275609832"/>
      </c:barChart>
      <c:catAx>
        <c:axId val="2756110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75609832"/>
        <c:crosses val="autoZero"/>
        <c:auto val="1"/>
        <c:lblAlgn val="ctr"/>
        <c:lblOffset val="100"/>
        <c:noMultiLvlLbl val="0"/>
      </c:catAx>
      <c:valAx>
        <c:axId val="275609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561100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415475123740167E-2"/>
          <c:y val="1.454455510949235E-2"/>
          <c:w val="0.80525969596316915"/>
          <c:h val="0.91383127099991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Dalyvių skaičius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Lapas1!$A$2:$A$12</c:f>
              <c:strCache>
                <c:ptCount val="11"/>
                <c:pt idx="0">
                  <c:v>0-10</c:v>
                </c:pt>
                <c:pt idx="1">
                  <c:v>11 iki 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  <c:pt idx="8">
                  <c:v>81-90</c:v>
                </c:pt>
                <c:pt idx="9">
                  <c:v>91-100</c:v>
                </c:pt>
                <c:pt idx="10">
                  <c:v>101-110</c:v>
                </c:pt>
              </c:strCache>
            </c:strRef>
          </c:cat>
          <c:val>
            <c:numRef>
              <c:f>Lapas1!$B$2:$B$12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7</c:v>
                </c:pt>
                <c:pt idx="3">
                  <c:v>8</c:v>
                </c:pt>
                <c:pt idx="4">
                  <c:v>6</c:v>
                </c:pt>
                <c:pt idx="5">
                  <c:v>2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Stulpelis1</c:v>
                </c:pt>
              </c:strCache>
            </c:strRef>
          </c:tx>
          <c:invertIfNegative val="0"/>
          <c:cat>
            <c:strRef>
              <c:f>Lapas1!$A$2:$A$12</c:f>
              <c:strCache>
                <c:ptCount val="11"/>
                <c:pt idx="0">
                  <c:v>0-10</c:v>
                </c:pt>
                <c:pt idx="1">
                  <c:v>11 iki 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  <c:pt idx="8">
                  <c:v>81-90</c:v>
                </c:pt>
                <c:pt idx="9">
                  <c:v>91-100</c:v>
                </c:pt>
                <c:pt idx="10">
                  <c:v>101-110</c:v>
                </c:pt>
              </c:strCache>
            </c:strRef>
          </c:cat>
          <c:val>
            <c:numRef>
              <c:f>Lapas1!$C$2:$C$12</c:f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Stulpelis2</c:v>
                </c:pt>
              </c:strCache>
            </c:strRef>
          </c:tx>
          <c:invertIfNegative val="0"/>
          <c:cat>
            <c:strRef>
              <c:f>Lapas1!$A$2:$A$12</c:f>
              <c:strCache>
                <c:ptCount val="11"/>
                <c:pt idx="0">
                  <c:v>0-10</c:v>
                </c:pt>
                <c:pt idx="1">
                  <c:v>11 iki 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  <c:pt idx="8">
                  <c:v>81-90</c:v>
                </c:pt>
                <c:pt idx="9">
                  <c:v>91-100</c:v>
                </c:pt>
                <c:pt idx="10">
                  <c:v>101-110</c:v>
                </c:pt>
              </c:strCache>
            </c:strRef>
          </c:cat>
          <c:val>
            <c:numRef>
              <c:f>Lapas1!$D$2:$D$12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5609440"/>
        <c:axId val="275606696"/>
      </c:barChart>
      <c:catAx>
        <c:axId val="275609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75606696"/>
        <c:crosses val="autoZero"/>
        <c:auto val="1"/>
        <c:lblAlgn val="ctr"/>
        <c:lblOffset val="100"/>
        <c:noMultiLvlLbl val="0"/>
      </c:catAx>
      <c:valAx>
        <c:axId val="275606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56094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Dalyvių skaičius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Lapas1!$A$2:$A$16</c:f>
              <c:strCache>
                <c:ptCount val="15"/>
                <c:pt idx="0">
                  <c:v>0-10</c:v>
                </c:pt>
                <c:pt idx="1">
                  <c:v>11 iki 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  <c:pt idx="8">
                  <c:v>81-90</c:v>
                </c:pt>
                <c:pt idx="9">
                  <c:v>91-100</c:v>
                </c:pt>
                <c:pt idx="10">
                  <c:v>101-110</c:v>
                </c:pt>
                <c:pt idx="11">
                  <c:v>111-120</c:v>
                </c:pt>
                <c:pt idx="12">
                  <c:v>121-130</c:v>
                </c:pt>
                <c:pt idx="13">
                  <c:v>131-140</c:v>
                </c:pt>
                <c:pt idx="14">
                  <c:v>141-150</c:v>
                </c:pt>
              </c:strCache>
            </c:strRef>
          </c:cat>
          <c:val>
            <c:numRef>
              <c:f>Lapas1!$B$2:$B$16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  <c:pt idx="13">
                  <c:v>1</c:v>
                </c:pt>
                <c:pt idx="14">
                  <c:v>2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Stulpelis1</c:v>
                </c:pt>
              </c:strCache>
            </c:strRef>
          </c:tx>
          <c:invertIfNegative val="0"/>
          <c:cat>
            <c:strRef>
              <c:f>Lapas1!$A$2:$A$16</c:f>
              <c:strCache>
                <c:ptCount val="15"/>
                <c:pt idx="0">
                  <c:v>0-10</c:v>
                </c:pt>
                <c:pt idx="1">
                  <c:v>11 iki 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  <c:pt idx="8">
                  <c:v>81-90</c:v>
                </c:pt>
                <c:pt idx="9">
                  <c:v>91-100</c:v>
                </c:pt>
                <c:pt idx="10">
                  <c:v>101-110</c:v>
                </c:pt>
                <c:pt idx="11">
                  <c:v>111-120</c:v>
                </c:pt>
                <c:pt idx="12">
                  <c:v>121-130</c:v>
                </c:pt>
                <c:pt idx="13">
                  <c:v>131-140</c:v>
                </c:pt>
                <c:pt idx="14">
                  <c:v>141-150</c:v>
                </c:pt>
              </c:strCache>
            </c:strRef>
          </c:cat>
          <c:val>
            <c:numRef>
              <c:f>Lapas1!$C$2:$C$16</c:f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Stulpelis2</c:v>
                </c:pt>
              </c:strCache>
            </c:strRef>
          </c:tx>
          <c:invertIfNegative val="0"/>
          <c:cat>
            <c:strRef>
              <c:f>Lapas1!$A$2:$A$16</c:f>
              <c:strCache>
                <c:ptCount val="15"/>
                <c:pt idx="0">
                  <c:v>0-10</c:v>
                </c:pt>
                <c:pt idx="1">
                  <c:v>11 iki 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  <c:pt idx="8">
                  <c:v>81-90</c:v>
                </c:pt>
                <c:pt idx="9">
                  <c:v>91-100</c:v>
                </c:pt>
                <c:pt idx="10">
                  <c:v>101-110</c:v>
                </c:pt>
                <c:pt idx="11">
                  <c:v>111-120</c:v>
                </c:pt>
                <c:pt idx="12">
                  <c:v>121-130</c:v>
                </c:pt>
                <c:pt idx="13">
                  <c:v>131-140</c:v>
                </c:pt>
                <c:pt idx="14">
                  <c:v>141-150</c:v>
                </c:pt>
              </c:strCache>
            </c:strRef>
          </c:cat>
          <c:val>
            <c:numRef>
              <c:f>Lapas1!$D$2:$D$16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5610224"/>
        <c:axId val="275607480"/>
      </c:barChart>
      <c:catAx>
        <c:axId val="275610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75607480"/>
        <c:crosses val="autoZero"/>
        <c:auto val="1"/>
        <c:lblAlgn val="ctr"/>
        <c:lblOffset val="100"/>
        <c:noMultiLvlLbl val="0"/>
      </c:catAx>
      <c:valAx>
        <c:axId val="275607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561022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Dalyvių skaičius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Lapas1!$A$2:$A$11</c:f>
              <c:strCache>
                <c:ptCount val="10"/>
                <c:pt idx="0">
                  <c:v>0-10</c:v>
                </c:pt>
                <c:pt idx="1">
                  <c:v>10 iki 20</c:v>
                </c:pt>
                <c:pt idx="2">
                  <c:v>20-30</c:v>
                </c:pt>
                <c:pt idx="3">
                  <c:v>30-40</c:v>
                </c:pt>
                <c:pt idx="4">
                  <c:v>40-50</c:v>
                </c:pt>
                <c:pt idx="5">
                  <c:v>50-60</c:v>
                </c:pt>
                <c:pt idx="6">
                  <c:v>60-70</c:v>
                </c:pt>
                <c:pt idx="7">
                  <c:v>70-80</c:v>
                </c:pt>
                <c:pt idx="8">
                  <c:v>80-90</c:v>
                </c:pt>
                <c:pt idx="9">
                  <c:v>90-100</c:v>
                </c:pt>
              </c:strCache>
            </c:strRef>
          </c:cat>
          <c:val>
            <c:numRef>
              <c:f>Lapas1!$B$2:$B$11</c:f>
              <c:numCache>
                <c:formatCode>General</c:formatCode>
                <c:ptCount val="10"/>
                <c:pt idx="0">
                  <c:v>7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Stulpelis1</c:v>
                </c:pt>
              </c:strCache>
            </c:strRef>
          </c:tx>
          <c:invertIfNegative val="0"/>
          <c:cat>
            <c:strRef>
              <c:f>Lapas1!$A$2:$A$11</c:f>
              <c:strCache>
                <c:ptCount val="10"/>
                <c:pt idx="0">
                  <c:v>0-10</c:v>
                </c:pt>
                <c:pt idx="1">
                  <c:v>10 iki 20</c:v>
                </c:pt>
                <c:pt idx="2">
                  <c:v>20-30</c:v>
                </c:pt>
                <c:pt idx="3">
                  <c:v>30-40</c:v>
                </c:pt>
                <c:pt idx="4">
                  <c:v>40-50</c:v>
                </c:pt>
                <c:pt idx="5">
                  <c:v>50-60</c:v>
                </c:pt>
                <c:pt idx="6">
                  <c:v>60-70</c:v>
                </c:pt>
                <c:pt idx="7">
                  <c:v>70-80</c:v>
                </c:pt>
                <c:pt idx="8">
                  <c:v>80-90</c:v>
                </c:pt>
                <c:pt idx="9">
                  <c:v>90-100</c:v>
                </c:pt>
              </c:strCache>
            </c:strRef>
          </c:cat>
          <c:val>
            <c:numRef>
              <c:f>Lapas1!$C$2:$C$11</c:f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Stulpelis2</c:v>
                </c:pt>
              </c:strCache>
            </c:strRef>
          </c:tx>
          <c:invertIfNegative val="0"/>
          <c:cat>
            <c:strRef>
              <c:f>Lapas1!$A$2:$A$11</c:f>
              <c:strCache>
                <c:ptCount val="10"/>
                <c:pt idx="0">
                  <c:v>0-10</c:v>
                </c:pt>
                <c:pt idx="1">
                  <c:v>10 iki 20</c:v>
                </c:pt>
                <c:pt idx="2">
                  <c:v>20-30</c:v>
                </c:pt>
                <c:pt idx="3">
                  <c:v>30-40</c:v>
                </c:pt>
                <c:pt idx="4">
                  <c:v>40-50</c:v>
                </c:pt>
                <c:pt idx="5">
                  <c:v>50-60</c:v>
                </c:pt>
                <c:pt idx="6">
                  <c:v>60-70</c:v>
                </c:pt>
                <c:pt idx="7">
                  <c:v>70-80</c:v>
                </c:pt>
                <c:pt idx="8">
                  <c:v>80-90</c:v>
                </c:pt>
                <c:pt idx="9">
                  <c:v>90-100</c:v>
                </c:pt>
              </c:strCache>
            </c:strRef>
          </c:cat>
          <c:val>
            <c:numRef>
              <c:f>Lapas1!$D$2:$D$11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464248"/>
        <c:axId val="226465816"/>
      </c:barChart>
      <c:catAx>
        <c:axId val="226464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6465816"/>
        <c:crosses val="autoZero"/>
        <c:auto val="1"/>
        <c:lblAlgn val="ctr"/>
        <c:lblOffset val="100"/>
        <c:noMultiLvlLbl val="0"/>
      </c:catAx>
      <c:valAx>
        <c:axId val="226465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64642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Dalyvių skaičius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Lapas1!$A$2:$A$11</c:f>
              <c:strCache>
                <c:ptCount val="10"/>
                <c:pt idx="0">
                  <c:v>0-10</c:v>
                </c:pt>
                <c:pt idx="1">
                  <c:v>10 iki 20</c:v>
                </c:pt>
                <c:pt idx="2">
                  <c:v>20-30</c:v>
                </c:pt>
                <c:pt idx="3">
                  <c:v>30-40</c:v>
                </c:pt>
                <c:pt idx="4">
                  <c:v>40-50</c:v>
                </c:pt>
                <c:pt idx="5">
                  <c:v>50-60</c:v>
                </c:pt>
                <c:pt idx="6">
                  <c:v>60-70</c:v>
                </c:pt>
                <c:pt idx="7">
                  <c:v>70-80</c:v>
                </c:pt>
                <c:pt idx="8">
                  <c:v>80-90</c:v>
                </c:pt>
                <c:pt idx="9">
                  <c:v>90-100</c:v>
                </c:pt>
              </c:strCache>
            </c:strRef>
          </c:cat>
          <c:val>
            <c:numRef>
              <c:f>Lapas1!$B$2:$B$11</c:f>
              <c:numCache>
                <c:formatCode>General</c:formatCode>
                <c:ptCount val="10"/>
                <c:pt idx="0">
                  <c:v>6</c:v>
                </c:pt>
                <c:pt idx="1">
                  <c:v>2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Stulpelis1</c:v>
                </c:pt>
              </c:strCache>
            </c:strRef>
          </c:tx>
          <c:invertIfNegative val="0"/>
          <c:cat>
            <c:strRef>
              <c:f>Lapas1!$A$2:$A$11</c:f>
              <c:strCache>
                <c:ptCount val="10"/>
                <c:pt idx="0">
                  <c:v>0-10</c:v>
                </c:pt>
                <c:pt idx="1">
                  <c:v>10 iki 20</c:v>
                </c:pt>
                <c:pt idx="2">
                  <c:v>20-30</c:v>
                </c:pt>
                <c:pt idx="3">
                  <c:v>30-40</c:v>
                </c:pt>
                <c:pt idx="4">
                  <c:v>40-50</c:v>
                </c:pt>
                <c:pt idx="5">
                  <c:v>50-60</c:v>
                </c:pt>
                <c:pt idx="6">
                  <c:v>60-70</c:v>
                </c:pt>
                <c:pt idx="7">
                  <c:v>70-80</c:v>
                </c:pt>
                <c:pt idx="8">
                  <c:v>80-90</c:v>
                </c:pt>
                <c:pt idx="9">
                  <c:v>90-100</c:v>
                </c:pt>
              </c:strCache>
            </c:strRef>
          </c:cat>
          <c:val>
            <c:numRef>
              <c:f>Lapas1!$C$2:$C$11</c:f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Stulpelis2</c:v>
                </c:pt>
              </c:strCache>
            </c:strRef>
          </c:tx>
          <c:invertIfNegative val="0"/>
          <c:cat>
            <c:strRef>
              <c:f>Lapas1!$A$2:$A$11</c:f>
              <c:strCache>
                <c:ptCount val="10"/>
                <c:pt idx="0">
                  <c:v>0-10</c:v>
                </c:pt>
                <c:pt idx="1">
                  <c:v>10 iki 20</c:v>
                </c:pt>
                <c:pt idx="2">
                  <c:v>20-30</c:v>
                </c:pt>
                <c:pt idx="3">
                  <c:v>30-40</c:v>
                </c:pt>
                <c:pt idx="4">
                  <c:v>40-50</c:v>
                </c:pt>
                <c:pt idx="5">
                  <c:v>50-60</c:v>
                </c:pt>
                <c:pt idx="6">
                  <c:v>60-70</c:v>
                </c:pt>
                <c:pt idx="7">
                  <c:v>70-80</c:v>
                </c:pt>
                <c:pt idx="8">
                  <c:v>80-90</c:v>
                </c:pt>
                <c:pt idx="9">
                  <c:v>90-100</c:v>
                </c:pt>
              </c:strCache>
            </c:strRef>
          </c:cat>
          <c:val>
            <c:numRef>
              <c:f>Lapas1!$D$2:$D$11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464640"/>
        <c:axId val="226461896"/>
      </c:barChart>
      <c:catAx>
        <c:axId val="226464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6461896"/>
        <c:crosses val="autoZero"/>
        <c:auto val="1"/>
        <c:lblAlgn val="ctr"/>
        <c:lblOffset val="100"/>
        <c:noMultiLvlLbl val="0"/>
      </c:catAx>
      <c:valAx>
        <c:axId val="226461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64646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Dalyvių skaičius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Lapas1!$A$2:$A$9</c:f>
              <c:strCache>
                <c:ptCount val="8"/>
                <c:pt idx="0">
                  <c:v>0-10</c:v>
                </c:pt>
                <c:pt idx="1">
                  <c:v>10 iki 20</c:v>
                </c:pt>
                <c:pt idx="2">
                  <c:v>20-30</c:v>
                </c:pt>
                <c:pt idx="3">
                  <c:v>30-40</c:v>
                </c:pt>
                <c:pt idx="4">
                  <c:v>40-50</c:v>
                </c:pt>
                <c:pt idx="5">
                  <c:v>50-60</c:v>
                </c:pt>
                <c:pt idx="6">
                  <c:v>60-70</c:v>
                </c:pt>
                <c:pt idx="7">
                  <c:v>70-85</c:v>
                </c:pt>
              </c:strCache>
            </c:strRef>
          </c:cat>
          <c:val>
            <c:numRef>
              <c:f>Lapas1!$B$2:$B$9</c:f>
              <c:numCache>
                <c:formatCode>General</c:formatCode>
                <c:ptCount val="8"/>
                <c:pt idx="0">
                  <c:v>4</c:v>
                </c:pt>
                <c:pt idx="1">
                  <c:v>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Stulpelis1</c:v>
                </c:pt>
              </c:strCache>
            </c:strRef>
          </c:tx>
          <c:invertIfNegative val="0"/>
          <c:cat>
            <c:strRef>
              <c:f>Lapas1!$A$2:$A$9</c:f>
              <c:strCache>
                <c:ptCount val="8"/>
                <c:pt idx="0">
                  <c:v>0-10</c:v>
                </c:pt>
                <c:pt idx="1">
                  <c:v>10 iki 20</c:v>
                </c:pt>
                <c:pt idx="2">
                  <c:v>20-30</c:v>
                </c:pt>
                <c:pt idx="3">
                  <c:v>30-40</c:v>
                </c:pt>
                <c:pt idx="4">
                  <c:v>40-50</c:v>
                </c:pt>
                <c:pt idx="5">
                  <c:v>50-60</c:v>
                </c:pt>
                <c:pt idx="6">
                  <c:v>60-70</c:v>
                </c:pt>
                <c:pt idx="7">
                  <c:v>70-85</c:v>
                </c:pt>
              </c:strCache>
            </c:strRef>
          </c:cat>
          <c:val>
            <c:numRef>
              <c:f>Lapas1!$C$2:$C$9</c:f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Stulpelis2</c:v>
                </c:pt>
              </c:strCache>
            </c:strRef>
          </c:tx>
          <c:invertIfNegative val="0"/>
          <c:cat>
            <c:strRef>
              <c:f>Lapas1!$A$2:$A$9</c:f>
              <c:strCache>
                <c:ptCount val="8"/>
                <c:pt idx="0">
                  <c:v>0-10</c:v>
                </c:pt>
                <c:pt idx="1">
                  <c:v>10 iki 20</c:v>
                </c:pt>
                <c:pt idx="2">
                  <c:v>20-30</c:v>
                </c:pt>
                <c:pt idx="3">
                  <c:v>30-40</c:v>
                </c:pt>
                <c:pt idx="4">
                  <c:v>40-50</c:v>
                </c:pt>
                <c:pt idx="5">
                  <c:v>50-60</c:v>
                </c:pt>
                <c:pt idx="6">
                  <c:v>60-70</c:v>
                </c:pt>
                <c:pt idx="7">
                  <c:v>70-85</c:v>
                </c:pt>
              </c:strCache>
            </c:strRef>
          </c:cat>
          <c:val>
            <c:numRef>
              <c:f>Lapas1!$D$2:$D$9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261144"/>
        <c:axId val="182261928"/>
      </c:barChart>
      <c:catAx>
        <c:axId val="182261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2261928"/>
        <c:crosses val="autoZero"/>
        <c:auto val="1"/>
        <c:lblAlgn val="ctr"/>
        <c:lblOffset val="100"/>
        <c:noMultiLvlLbl val="0"/>
      </c:catAx>
      <c:valAx>
        <c:axId val="182261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22611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Dalyvių skaičius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Lapas1!$A$2:$A$6</c:f>
              <c:strCache>
                <c:ptCount val="5"/>
                <c:pt idx="0">
                  <c:v>0-20</c:v>
                </c:pt>
                <c:pt idx="1">
                  <c:v>20-40</c:v>
                </c:pt>
                <c:pt idx="2">
                  <c:v>40-60</c:v>
                </c:pt>
                <c:pt idx="3">
                  <c:v>60-80</c:v>
                </c:pt>
                <c:pt idx="4">
                  <c:v>80-100</c:v>
                </c:pt>
              </c:strCache>
            </c:strRef>
          </c:cat>
          <c:val>
            <c:numRef>
              <c:f>Lapas1!$B$2:$B$6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2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Stulpelis1</c:v>
                </c:pt>
              </c:strCache>
            </c:strRef>
          </c:tx>
          <c:invertIfNegative val="0"/>
          <c:cat>
            <c:strRef>
              <c:f>Lapas1!$A$2:$A$6</c:f>
              <c:strCache>
                <c:ptCount val="5"/>
                <c:pt idx="0">
                  <c:v>0-20</c:v>
                </c:pt>
                <c:pt idx="1">
                  <c:v>20-40</c:v>
                </c:pt>
                <c:pt idx="2">
                  <c:v>40-60</c:v>
                </c:pt>
                <c:pt idx="3">
                  <c:v>60-80</c:v>
                </c:pt>
                <c:pt idx="4">
                  <c:v>80-100</c:v>
                </c:pt>
              </c:strCache>
            </c:strRef>
          </c:cat>
          <c:val>
            <c:numRef>
              <c:f>Lapas1!$C$2:$C$6</c:f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Stulpelis2</c:v>
                </c:pt>
              </c:strCache>
            </c:strRef>
          </c:tx>
          <c:invertIfNegative val="0"/>
          <c:cat>
            <c:strRef>
              <c:f>Lapas1!$A$2:$A$6</c:f>
              <c:strCache>
                <c:ptCount val="5"/>
                <c:pt idx="0">
                  <c:v>0-20</c:v>
                </c:pt>
                <c:pt idx="1">
                  <c:v>20-40</c:v>
                </c:pt>
                <c:pt idx="2">
                  <c:v>40-60</c:v>
                </c:pt>
                <c:pt idx="3">
                  <c:v>60-80</c:v>
                </c:pt>
                <c:pt idx="4">
                  <c:v>80-100</c:v>
                </c:pt>
              </c:strCache>
            </c:strRef>
          </c:cat>
          <c:val>
            <c:numRef>
              <c:f>Lapas1!$D$2:$D$6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465032"/>
        <c:axId val="226462288"/>
      </c:barChart>
      <c:catAx>
        <c:axId val="226465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6462288"/>
        <c:crosses val="autoZero"/>
        <c:auto val="1"/>
        <c:lblAlgn val="ctr"/>
        <c:lblOffset val="100"/>
        <c:noMultiLvlLbl val="0"/>
      </c:catAx>
      <c:valAx>
        <c:axId val="226462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64650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Dalyvių skaičius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Lapas1!$A$2:$A$10</c:f>
              <c:strCache>
                <c:ptCount val="9"/>
                <c:pt idx="0">
                  <c:v>0-10</c:v>
                </c:pt>
                <c:pt idx="1">
                  <c:v>10 iki 20</c:v>
                </c:pt>
                <c:pt idx="2">
                  <c:v>20-30</c:v>
                </c:pt>
                <c:pt idx="3">
                  <c:v>30-40</c:v>
                </c:pt>
                <c:pt idx="4">
                  <c:v>40-50</c:v>
                </c:pt>
                <c:pt idx="5">
                  <c:v>50-60</c:v>
                </c:pt>
                <c:pt idx="6">
                  <c:v>60-70</c:v>
                </c:pt>
                <c:pt idx="7">
                  <c:v>70-80</c:v>
                </c:pt>
                <c:pt idx="8">
                  <c:v>80-90</c:v>
                </c:pt>
              </c:strCache>
            </c:strRef>
          </c:cat>
          <c:val>
            <c:numRef>
              <c:f>Lapas1!$B$2:$B$10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7</c:v>
                </c:pt>
                <c:pt idx="3">
                  <c:v>14</c:v>
                </c:pt>
                <c:pt idx="4">
                  <c:v>7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Stulpelis1</c:v>
                </c:pt>
              </c:strCache>
            </c:strRef>
          </c:tx>
          <c:invertIfNegative val="0"/>
          <c:cat>
            <c:strRef>
              <c:f>Lapas1!$A$2:$A$10</c:f>
              <c:strCache>
                <c:ptCount val="9"/>
                <c:pt idx="0">
                  <c:v>0-10</c:v>
                </c:pt>
                <c:pt idx="1">
                  <c:v>10 iki 20</c:v>
                </c:pt>
                <c:pt idx="2">
                  <c:v>20-30</c:v>
                </c:pt>
                <c:pt idx="3">
                  <c:v>30-40</c:v>
                </c:pt>
                <c:pt idx="4">
                  <c:v>40-50</c:v>
                </c:pt>
                <c:pt idx="5">
                  <c:v>50-60</c:v>
                </c:pt>
                <c:pt idx="6">
                  <c:v>60-70</c:v>
                </c:pt>
                <c:pt idx="7">
                  <c:v>70-80</c:v>
                </c:pt>
                <c:pt idx="8">
                  <c:v>80-90</c:v>
                </c:pt>
              </c:strCache>
            </c:strRef>
          </c:cat>
          <c:val>
            <c:numRef>
              <c:f>Lapas1!$C$2:$C$10</c:f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Stulpelis2</c:v>
                </c:pt>
              </c:strCache>
            </c:strRef>
          </c:tx>
          <c:invertIfNegative val="0"/>
          <c:cat>
            <c:strRef>
              <c:f>Lapas1!$A$2:$A$10</c:f>
              <c:strCache>
                <c:ptCount val="9"/>
                <c:pt idx="0">
                  <c:v>0-10</c:v>
                </c:pt>
                <c:pt idx="1">
                  <c:v>10 iki 20</c:v>
                </c:pt>
                <c:pt idx="2">
                  <c:v>20-30</c:v>
                </c:pt>
                <c:pt idx="3">
                  <c:v>30-40</c:v>
                </c:pt>
                <c:pt idx="4">
                  <c:v>40-50</c:v>
                </c:pt>
                <c:pt idx="5">
                  <c:v>50-60</c:v>
                </c:pt>
                <c:pt idx="6">
                  <c:v>60-70</c:v>
                </c:pt>
                <c:pt idx="7">
                  <c:v>70-80</c:v>
                </c:pt>
                <c:pt idx="8">
                  <c:v>80-90</c:v>
                </c:pt>
              </c:strCache>
            </c:strRef>
          </c:cat>
          <c:val>
            <c:numRef>
              <c:f>Lapas1!$D$2:$D$10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466208"/>
        <c:axId val="229889456"/>
      </c:barChart>
      <c:catAx>
        <c:axId val="226466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9889456"/>
        <c:crosses val="autoZero"/>
        <c:auto val="1"/>
        <c:lblAlgn val="ctr"/>
        <c:lblOffset val="100"/>
        <c:noMultiLvlLbl val="0"/>
      </c:catAx>
      <c:valAx>
        <c:axId val="229889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64662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Dalyvių skaičius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Lapas1!$A$2:$A$11</c:f>
              <c:strCache>
                <c:ptCount val="10"/>
                <c:pt idx="0">
                  <c:v>0-10</c:v>
                </c:pt>
                <c:pt idx="1">
                  <c:v>11 iki 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  <c:pt idx="8">
                  <c:v>81-90</c:v>
                </c:pt>
                <c:pt idx="9">
                  <c:v>91-120</c:v>
                </c:pt>
              </c:strCache>
            </c:strRef>
          </c:cat>
          <c:val>
            <c:numRef>
              <c:f>Lapas1!$B$2:$B$11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5</c:v>
                </c:pt>
                <c:pt idx="4">
                  <c:v>12</c:v>
                </c:pt>
                <c:pt idx="5">
                  <c:v>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Stulpelis1</c:v>
                </c:pt>
              </c:strCache>
            </c:strRef>
          </c:tx>
          <c:invertIfNegative val="0"/>
          <c:cat>
            <c:strRef>
              <c:f>Lapas1!$A$2:$A$11</c:f>
              <c:strCache>
                <c:ptCount val="10"/>
                <c:pt idx="0">
                  <c:v>0-10</c:v>
                </c:pt>
                <c:pt idx="1">
                  <c:v>11 iki 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  <c:pt idx="8">
                  <c:v>81-90</c:v>
                </c:pt>
                <c:pt idx="9">
                  <c:v>91-120</c:v>
                </c:pt>
              </c:strCache>
            </c:strRef>
          </c:cat>
          <c:val>
            <c:numRef>
              <c:f>Lapas1!$C$2:$C$11</c:f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Stulpelis2</c:v>
                </c:pt>
              </c:strCache>
            </c:strRef>
          </c:tx>
          <c:invertIfNegative val="0"/>
          <c:cat>
            <c:strRef>
              <c:f>Lapas1!$A$2:$A$11</c:f>
              <c:strCache>
                <c:ptCount val="10"/>
                <c:pt idx="0">
                  <c:v>0-10</c:v>
                </c:pt>
                <c:pt idx="1">
                  <c:v>11 iki 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  <c:pt idx="8">
                  <c:v>81-90</c:v>
                </c:pt>
                <c:pt idx="9">
                  <c:v>91-120</c:v>
                </c:pt>
              </c:strCache>
            </c:strRef>
          </c:cat>
          <c:val>
            <c:numRef>
              <c:f>Lapas1!$D$2:$D$11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9890240"/>
        <c:axId val="229884752"/>
      </c:barChart>
      <c:catAx>
        <c:axId val="229890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9884752"/>
        <c:crosses val="autoZero"/>
        <c:auto val="1"/>
        <c:lblAlgn val="ctr"/>
        <c:lblOffset val="100"/>
        <c:noMultiLvlLbl val="0"/>
      </c:catAx>
      <c:valAx>
        <c:axId val="229884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98902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231214153786398E-2"/>
          <c:y val="4.3026104702844008E-2"/>
          <c:w val="0.8176769223291539"/>
          <c:h val="0.903395662716509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Dalyvių skaičius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Lapas1!$A$2:$A$6</c:f>
              <c:strCache>
                <c:ptCount val="5"/>
                <c:pt idx="0">
                  <c:v>0-10</c:v>
                </c:pt>
                <c:pt idx="1">
                  <c:v>10 iki 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</c:strCache>
            </c:strRef>
          </c:cat>
          <c:val>
            <c:numRef>
              <c:f>Lapas1!$B$2:$B$6</c:f>
              <c:numCache>
                <c:formatCode>General</c:formatCode>
                <c:ptCount val="5"/>
                <c:pt idx="0">
                  <c:v>8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Stulpelis1</c:v>
                </c:pt>
              </c:strCache>
            </c:strRef>
          </c:tx>
          <c:invertIfNegative val="0"/>
          <c:cat>
            <c:strRef>
              <c:f>Lapas1!$A$2:$A$6</c:f>
              <c:strCache>
                <c:ptCount val="5"/>
                <c:pt idx="0">
                  <c:v>0-10</c:v>
                </c:pt>
                <c:pt idx="1">
                  <c:v>10 iki 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</c:strCache>
            </c:strRef>
          </c:cat>
          <c:val>
            <c:numRef>
              <c:f>Lapas1!$C$2:$C$6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Stulpelis2</c:v>
                </c:pt>
              </c:strCache>
            </c:strRef>
          </c:tx>
          <c:invertIfNegative val="0"/>
          <c:cat>
            <c:strRef>
              <c:f>Lapas1!$A$2:$A$6</c:f>
              <c:strCache>
                <c:ptCount val="5"/>
                <c:pt idx="0">
                  <c:v>0-10</c:v>
                </c:pt>
                <c:pt idx="1">
                  <c:v>10 iki 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</c:strCache>
            </c:strRef>
          </c:cat>
          <c:val>
            <c:numRef>
              <c:f>Lapas1!$D$2:$D$6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9887496"/>
        <c:axId val="229884360"/>
      </c:barChart>
      <c:catAx>
        <c:axId val="229887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9884360"/>
        <c:crosses val="autoZero"/>
        <c:auto val="1"/>
        <c:lblAlgn val="ctr"/>
        <c:lblOffset val="100"/>
        <c:noMultiLvlLbl val="0"/>
      </c:catAx>
      <c:valAx>
        <c:axId val="229884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9887496"/>
        <c:crosses val="autoZero"/>
        <c:crossBetween val="between"/>
      </c:valAx>
    </c:plotArea>
    <c:legend>
      <c:legendPos val="r"/>
      <c:legendEntry>
        <c:idx val="1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Dalyvių skaičius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Lapas1!$A$2:$A$5</c:f>
              <c:strCache>
                <c:ptCount val="4"/>
                <c:pt idx="0">
                  <c:v>0-10</c:v>
                </c:pt>
                <c:pt idx="1">
                  <c:v>11 iki 20</c:v>
                </c:pt>
                <c:pt idx="2">
                  <c:v>21-30</c:v>
                </c:pt>
                <c:pt idx="3">
                  <c:v>31-40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26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Stulpelis1</c:v>
                </c:pt>
              </c:strCache>
            </c:strRef>
          </c:tx>
          <c:invertIfNegative val="0"/>
          <c:cat>
            <c:strRef>
              <c:f>Lapas1!$A$2:$A$5</c:f>
              <c:strCache>
                <c:ptCount val="4"/>
                <c:pt idx="0">
                  <c:v>0-10</c:v>
                </c:pt>
                <c:pt idx="1">
                  <c:v>11 iki 20</c:v>
                </c:pt>
                <c:pt idx="2">
                  <c:v>21-30</c:v>
                </c:pt>
                <c:pt idx="3">
                  <c:v>31-40</c:v>
                </c:pt>
              </c:strCache>
            </c:strRef>
          </c:cat>
          <c:val>
            <c:numRef>
              <c:f>Lapas1!$C$2:$C$5</c:f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Stulpelis2</c:v>
                </c:pt>
              </c:strCache>
            </c:strRef>
          </c:tx>
          <c:invertIfNegative val="0"/>
          <c:cat>
            <c:strRef>
              <c:f>Lapas1!$A$2:$A$5</c:f>
              <c:strCache>
                <c:ptCount val="4"/>
                <c:pt idx="0">
                  <c:v>0-10</c:v>
                </c:pt>
                <c:pt idx="1">
                  <c:v>11 iki 20</c:v>
                </c:pt>
                <c:pt idx="2">
                  <c:v>21-30</c:v>
                </c:pt>
                <c:pt idx="3">
                  <c:v>31-40</c:v>
                </c:pt>
              </c:strCache>
            </c:strRef>
          </c:cat>
          <c:val>
            <c:numRef>
              <c:f>Lapas1!$D$2:$D$5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9888672"/>
        <c:axId val="229883576"/>
      </c:barChart>
      <c:catAx>
        <c:axId val="229888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9883576"/>
        <c:crosses val="autoZero"/>
        <c:auto val="1"/>
        <c:lblAlgn val="ctr"/>
        <c:lblOffset val="100"/>
        <c:noMultiLvlLbl val="0"/>
      </c:catAx>
      <c:valAx>
        <c:axId val="229883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98886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4FC3A4-E733-49DE-8C6D-AFCC37979294}" type="datetimeFigureOut">
              <a:rPr lang="lt-LT" smtClean="0"/>
              <a:pPr/>
              <a:t>2014-11-24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A99C4-77CF-4137-974C-6520CC68EC3A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11733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 smtClean="0"/>
          </a:p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A99C4-77CF-4137-974C-6520CC68EC3A}" type="slidenum">
              <a:rPr lang="lt-LT" smtClean="0"/>
              <a:pPr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61413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A99C4-77CF-4137-974C-6520CC68EC3A}" type="slidenum">
              <a:rPr lang="lt-LT" smtClean="0"/>
              <a:pPr/>
              <a:t>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57876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 smtClean="0"/>
          </a:p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A99C4-77CF-4137-974C-6520CC68EC3A}" type="slidenum">
              <a:rPr lang="lt-LT" smtClean="0"/>
              <a:pPr/>
              <a:t>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94351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ruošinio paantraštės stiliui keisti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2014-11-24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2014-11-24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2014-11-24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2014-11-24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2014-11-24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2014-11-24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2014-11-24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2014-11-24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2014-11-24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2014-11-24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2014-11-24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DDDC4-DD48-4308-A7E0-98165D63D553}" type="datetimeFigureOut">
              <a:rPr lang="lt-LT" smtClean="0"/>
              <a:pPr/>
              <a:t>2014-11-24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 smtClean="0"/>
              <a:t>Trakų rajono švietimo įstaigų </a:t>
            </a:r>
            <a:br>
              <a:rPr lang="lt-LT" b="1" dirty="0" smtClean="0"/>
            </a:br>
            <a:r>
              <a:rPr lang="lt-LT" b="1" dirty="0" smtClean="0"/>
              <a:t>2013-2014 m. m. Lietuvos mokinių dalykinių olimpiadų II-o</a:t>
            </a:r>
            <a:r>
              <a:rPr lang="en-US" b="1" dirty="0" err="1" smtClean="0"/>
              <a:t>jo</a:t>
            </a:r>
            <a:r>
              <a:rPr lang="lt-LT" b="1" dirty="0" smtClean="0"/>
              <a:t/>
            </a:r>
            <a:br>
              <a:rPr lang="lt-LT" b="1" dirty="0" smtClean="0"/>
            </a:br>
            <a:r>
              <a:rPr lang="lt-LT" b="1" dirty="0" smtClean="0"/>
              <a:t> etapo apžvalga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/>
          </a:p>
        </p:txBody>
      </p:sp>
      <p:sp>
        <p:nvSpPr>
          <p:cNvPr id="5" name="TextBox 4"/>
          <p:cNvSpPr txBox="1"/>
          <p:nvPr/>
        </p:nvSpPr>
        <p:spPr>
          <a:xfrm>
            <a:off x="6053730" y="6211669"/>
            <a:ext cx="3090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dirty="0" smtClean="0"/>
              <a:t>Daiva Žukienė</a:t>
            </a:r>
          </a:p>
          <a:p>
            <a:r>
              <a:rPr lang="lt-LT" dirty="0" smtClean="0"/>
              <a:t>Ramunė Karlonaitė-Turčinavičė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>10 klasė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1052736"/>
          <a:ext cx="8219256" cy="4536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6237312"/>
            <a:ext cx="65121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dirty="0" smtClean="0"/>
              <a:t>Dalyvavo dvylika 10 klasių mokinių. Maksimali taškų suma 100 balų.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11- 12 klasė</a:t>
            </a:r>
            <a:endParaRPr lang="en-US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1052737"/>
          <a:ext cx="8291264" cy="4680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5949280"/>
            <a:ext cx="66906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Dalyvavo dešimt 11-12 klasių mokinių. Maksimali taškų suma 85 balų.</a:t>
            </a:r>
            <a:endParaRPr lang="en-US" dirty="0" smtClean="0"/>
          </a:p>
          <a:p>
            <a:r>
              <a:rPr lang="lt-LT" dirty="0" smtClean="0"/>
              <a:t>Į trečią etapą nepateko nei vienas mokinys.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3600" b="1" dirty="0" smtClean="0"/>
              <a:t>25-oji Lietuvos mokinių lenkų kalbos olimpiada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2060847"/>
          <a:ext cx="8229599" cy="2952328"/>
        </p:xfrm>
        <a:graphic>
          <a:graphicData uri="http://schemas.openxmlformats.org/drawingml/2006/table">
            <a:tbl>
              <a:tblPr/>
              <a:tblGrid>
                <a:gridCol w="1788369"/>
                <a:gridCol w="510150"/>
                <a:gridCol w="2812805"/>
                <a:gridCol w="2564191"/>
                <a:gridCol w="554084"/>
              </a:tblGrid>
              <a:tr h="7380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Dalyvio vardas, pavardė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Klasė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Mokyklos pavadinimas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Mokinį paruošusio mokytojo vardas, pavardė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Vieta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Renata Jankauskaitė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vidurinė mokykla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Beata Bagdzevičienė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Viktorija Kulikovska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Lentvario Henriko Senkevičiaus vidurinė mokykla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Lilija Kondratovič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Agneška Baranovska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Lentvario Henriko Senkevičiaus vidurinė mokykla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Lilija Kondratovič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dirty="0">
                          <a:latin typeface="Calibri"/>
                          <a:ea typeface="Calibri"/>
                          <a:cs typeface="Times New Roman"/>
                        </a:rPr>
                        <a:t>III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836713"/>
          <a:ext cx="821925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536" y="5733256"/>
            <a:ext cx="8748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Dalyvavo septyni mokiniai. Maksimali taškų suma 100 balų (vienas mokinys surinko 85 balus). Jis deleguotas į trečią šalies olimpiados etapą. Trečiajame etape prizinių vietų nepelnė.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lt-LT" sz="3600" b="1" dirty="0" smtClean="0"/>
              <a:t/>
            </a:r>
            <a:br>
              <a:rPr lang="lt-LT" sz="3600" b="1" dirty="0" smtClean="0"/>
            </a:br>
            <a:r>
              <a:rPr lang="lt-LT" sz="3600" b="1" dirty="0" smtClean="0"/>
              <a:t>47-oji Lietuvos mokinių biologijos olimpiada</a:t>
            </a:r>
            <a:r>
              <a:rPr lang="lt-LT" sz="3600" dirty="0" smtClean="0"/>
              <a:t/>
            </a:r>
            <a:br>
              <a:rPr lang="lt-LT" sz="3600" dirty="0" smtClean="0"/>
            </a:br>
            <a:endParaRPr lang="lt-LT" sz="3600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1700807"/>
          <a:ext cx="8229599" cy="3744416"/>
        </p:xfrm>
        <a:graphic>
          <a:graphicData uri="http://schemas.openxmlformats.org/drawingml/2006/table">
            <a:tbl>
              <a:tblPr/>
              <a:tblGrid>
                <a:gridCol w="1788369"/>
                <a:gridCol w="510150"/>
                <a:gridCol w="2812805"/>
                <a:gridCol w="2564191"/>
                <a:gridCol w="554084"/>
              </a:tblGrid>
              <a:tr h="2340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dirty="0">
                          <a:latin typeface="Calibri"/>
                          <a:ea typeface="Calibri"/>
                          <a:cs typeface="Times New Roman"/>
                        </a:rPr>
                        <a:t>Dalyvio vardas, pavardė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Klasė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Mokyklos pavadinimas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Mokinį paruošusio mokytojo vardas, pavardė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Vieta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Laura Kasperavičiūtė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Lentvario  Motiejaus Šimelionio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Lilija Sobolevskienė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Dovydas Ditkevičius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Aukštadvario vidurinė mokykla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Janė Budrevičienė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Vilija Valatkaitė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 Vytauto Didžiojo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Sigita Zalitienė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Ugnė Bobyriūtė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 Vytauto Didžiojo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Loreta Krinickienė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Saulė Bikauskaitė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 Vytauto Didžiojo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Sigita Zalitienė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Rokas Jankauskas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Rūdiškių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Stanislava Jurgelevičienė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Skirmantas Marcinkevičius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dirty="0">
                          <a:latin typeface="Calibri"/>
                          <a:ea typeface="Calibri"/>
                          <a:cs typeface="Times New Roman"/>
                        </a:rPr>
                        <a:t>Trakų r. Aukštadvario vidurinė mokykla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Jane Budrevičienė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Emilija Buividavičiūtė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Rūdiškių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Stanislava Jurgelevičienė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Ieva Grabovskytė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Lentvario  Motiejaus Šimelionio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Neringa Borovikė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Paulius Kantakevičius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Vytauto Didžiojo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Sigita Zalitienė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Igoris Laričevas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Lentvario „Versmės“ 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Valentina Lebedeva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Joana Slavinskaitė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 Vytauto Didžiojo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Sigita Zalitienė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dirty="0">
                          <a:latin typeface="Calibri"/>
                          <a:ea typeface="Calibri"/>
                          <a:cs typeface="Times New Roman"/>
                        </a:rPr>
                        <a:t>III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 </a:t>
            </a:r>
            <a:br>
              <a:rPr lang="lt-LT" dirty="0" smtClean="0"/>
            </a:br>
            <a:r>
              <a:rPr lang="lt-LT" dirty="0" smtClean="0"/>
              <a:t>9- 10 klasė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1196753"/>
          <a:ext cx="829126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3528" y="6021288"/>
            <a:ext cx="76205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Dalyvavo dvidešimt devyni  9-10 klasių mokiniai. Maksimali taškų suma 90 balų.</a:t>
            </a:r>
            <a:endParaRPr lang="en-US" dirty="0" smtClean="0"/>
          </a:p>
          <a:p>
            <a:r>
              <a:rPr lang="lt-LT" dirty="0" smtClean="0"/>
              <a:t>Į trečią etapą nepateko nei vienas mokinys.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>11-12 klasė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1196975"/>
          <a:ext cx="8291264" cy="4680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6021288"/>
            <a:ext cx="75841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dirty="0" smtClean="0"/>
              <a:t>Dalyvavo dvidešimt trys  11-12 klasių mokiniai. Maksimali taškų suma 120 balų.</a:t>
            </a:r>
            <a:endParaRPr lang="en-US" dirty="0" smtClean="0"/>
          </a:p>
          <a:p>
            <a:r>
              <a:rPr lang="lt-LT" dirty="0" smtClean="0"/>
              <a:t>Į trečią etapą nepateko nei vienas mokinys.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3600" b="1" dirty="0" smtClean="0"/>
              <a:t>25-oji Lietuvos mokinių informatikos olimpiada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1916833"/>
          <a:ext cx="8229599" cy="2261816"/>
        </p:xfrm>
        <a:graphic>
          <a:graphicData uri="http://schemas.openxmlformats.org/drawingml/2006/table">
            <a:tbl>
              <a:tblPr/>
              <a:tblGrid>
                <a:gridCol w="1788369"/>
                <a:gridCol w="510150"/>
                <a:gridCol w="2812805"/>
                <a:gridCol w="2564191"/>
                <a:gridCol w="554084"/>
              </a:tblGrid>
              <a:tr h="565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Dalyvio vardas, pavardė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Klasė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Mokyklos pavadinimas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Mokinį paruošusio mokytojo vardas, pavardė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Vieta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Mindaugas Kondrotas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Vytauto Didžiojo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Albinas Grigelis 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Karolis Šimaitis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Lentvario  Motiejaus Šimelionio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Mantas Šokaitis 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Gintautas Grišius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Vytauto Didžiojo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Albinas Grigelis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dirty="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9" y="4653136"/>
            <a:ext cx="8460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Trečiajame šalies etape dalyvavo vienas 8 klasės mokinys. Jis pelnė LR ŠMM trečiojo laipsnio diplomą.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3600" b="1" dirty="0" smtClean="0"/>
              <a:t>62-oji Lietuvos mokinių fizikos olimpiada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1412781"/>
          <a:ext cx="8229599" cy="4176458"/>
        </p:xfrm>
        <a:graphic>
          <a:graphicData uri="http://schemas.openxmlformats.org/drawingml/2006/table">
            <a:tbl>
              <a:tblPr/>
              <a:tblGrid>
                <a:gridCol w="1788369"/>
                <a:gridCol w="510150"/>
                <a:gridCol w="2812805"/>
                <a:gridCol w="2564191"/>
                <a:gridCol w="554084"/>
              </a:tblGrid>
              <a:tr h="245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Dalyvio vardas, pavardė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Klasė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Mokyklos pavadinimas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Mokinį paruošusio mokytojo vardas, pavardė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Vieta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Vilija Valatkaitė 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Vytauto Didžiojo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Elena Kuliešienė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Jovita Matvejevaitė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Rūdiškių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Sofija Krisenel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Auksė Podrezaitė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Lentvario  Motiejaus Šimelionio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Almutė Karlonienė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Saulė Bikauskaitė 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Vytauto Didžiojo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Elena Kuliešienė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Rūta Raškevičiūtė 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Lentvario  Motiejaus Šimelionio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Valentina Denaitienė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Laura Stadalnykaitė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Lentvario  Motiejaus Šimelionio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Valentina Denaitienė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Robert Matulevič 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Lentvario Henriko Senkevičiaus vidurinė mokykla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Francišek Žeromski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Tautvydas Mažrimas 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Vytauto Didžiojo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Elena Šišenina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Simona Kuoraitė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dirty="0">
                          <a:latin typeface="Calibri"/>
                          <a:ea typeface="Calibri"/>
                          <a:cs typeface="Times New Roman"/>
                        </a:rPr>
                        <a:t>Trakų Vytauto Didžiojo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Elena Šišenina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Audrius  Asanavičius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Aukštadvario vidurinė mokykla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Jonas Monkevičius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Edgaras Rent 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Vytauto Didžiojo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Elena Šišenina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Paulius Kostickis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Lentvario  Motiejaus Šimelionio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Valentina Denaitienė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Karolis Šimaitis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Lentvario  Motiejaus Šimelionio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Valentina Denaitienė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dirty="0">
                          <a:latin typeface="Calibri"/>
                          <a:ea typeface="Calibri"/>
                          <a:cs typeface="Times New Roman"/>
                        </a:rPr>
                        <a:t>III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>9 klasė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1196975"/>
          <a:ext cx="8147248" cy="4320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5949280"/>
            <a:ext cx="62921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dirty="0" smtClean="0"/>
              <a:t>Dalyvavo devyni 9 klasių mokiniai. Maksimali taškų suma 50 balų.</a:t>
            </a:r>
            <a:endParaRPr lang="en-US" dirty="0" smtClean="0"/>
          </a:p>
          <a:p>
            <a:r>
              <a:rPr lang="lt-LT" dirty="0" smtClean="0"/>
              <a:t>Į trečią etapą nepateko nei vienas mokinys.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2013-2014 </a:t>
            </a:r>
            <a:r>
              <a:rPr lang="lt-LT" dirty="0" err="1" smtClean="0"/>
              <a:t>m.m</a:t>
            </a:r>
            <a:r>
              <a:rPr lang="lt-LT" dirty="0" smtClean="0"/>
              <a:t>. rajone vyko šios olimpiados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lt-LT" b="1" dirty="0" smtClean="0"/>
              <a:t>Lietuvos mokinių anglų kalbos olimpiada</a:t>
            </a:r>
            <a:endParaRPr lang="lt-LT" dirty="0" smtClean="0"/>
          </a:p>
          <a:p>
            <a:r>
              <a:rPr lang="lt-LT" b="1" dirty="0" smtClean="0"/>
              <a:t>52-oji Lietuvos mokinių chemijos olimpiada</a:t>
            </a:r>
            <a:endParaRPr lang="lt-LT" dirty="0" smtClean="0"/>
          </a:p>
          <a:p>
            <a:r>
              <a:rPr lang="lt-LT" b="1" dirty="0" smtClean="0"/>
              <a:t>25-oji Lietuvos mokinių lenkų kalbos olimpiada</a:t>
            </a:r>
            <a:endParaRPr lang="lt-LT" dirty="0" smtClean="0"/>
          </a:p>
          <a:p>
            <a:r>
              <a:rPr lang="lt-LT" b="1" dirty="0" smtClean="0"/>
              <a:t>47-oji Lietuvos mokinių biologijos olimpiada</a:t>
            </a:r>
            <a:endParaRPr lang="lt-LT" dirty="0" smtClean="0"/>
          </a:p>
          <a:p>
            <a:r>
              <a:rPr lang="lt-LT" b="1" dirty="0" smtClean="0"/>
              <a:t>25-oji Lietuvos mokinių informatikos olimpiada</a:t>
            </a:r>
            <a:endParaRPr lang="lt-LT" dirty="0" smtClean="0"/>
          </a:p>
          <a:p>
            <a:r>
              <a:rPr lang="lt-LT" b="1" dirty="0" smtClean="0"/>
              <a:t>62-oji Lietuvos mokinių fizikos olimpiada</a:t>
            </a:r>
            <a:endParaRPr lang="lt-LT" dirty="0" smtClean="0"/>
          </a:p>
          <a:p>
            <a:r>
              <a:rPr lang="lt-LT" b="1" dirty="0" smtClean="0"/>
              <a:t>21-oji Lietuvos mokinių rusų (užsienio) kalbos olimpiada</a:t>
            </a:r>
            <a:endParaRPr lang="lt-LT" dirty="0" smtClean="0"/>
          </a:p>
          <a:p>
            <a:r>
              <a:rPr lang="lt-LT" b="1" dirty="0" smtClean="0"/>
              <a:t>21-oji Lietuvos mokinių rusų (gimtosios) kalbos olimpiada</a:t>
            </a:r>
            <a:endParaRPr lang="lt-LT" dirty="0" smtClean="0"/>
          </a:p>
          <a:p>
            <a:r>
              <a:rPr lang="lt-LT" b="1" dirty="0" smtClean="0"/>
              <a:t>63-ioji Lietuvos mokinių matematikos olimpiada</a:t>
            </a:r>
            <a:endParaRPr lang="lt-LT" dirty="0" smtClean="0"/>
          </a:p>
          <a:p>
            <a:r>
              <a:rPr lang="lt-LT" b="1" dirty="0" smtClean="0"/>
              <a:t>Lietuvių kalbos ir literatūros olimpiada Lietuvos ir užsienio lietuviškų mokyklų mokiniams</a:t>
            </a:r>
            <a:endParaRPr lang="lt-LT" dirty="0" smtClean="0"/>
          </a:p>
          <a:p>
            <a:r>
              <a:rPr lang="lt-LT" b="1" dirty="0" smtClean="0"/>
              <a:t>Lietuvos mokinių technologijų olimpiada</a:t>
            </a:r>
            <a:endParaRPr lang="lt-LT" dirty="0" smtClean="0"/>
          </a:p>
          <a:p>
            <a:r>
              <a:rPr lang="lt-LT" b="1" dirty="0" smtClean="0"/>
              <a:t>20-oji Lietuvos mokinių dailės olimpiada</a:t>
            </a:r>
            <a:endParaRPr lang="lt-LT" dirty="0" smtClean="0"/>
          </a:p>
          <a:p>
            <a:r>
              <a:rPr lang="lt-LT" b="1" dirty="0" smtClean="0"/>
              <a:t>24-oji Lietuvos mokinių istorijos olimpiada</a:t>
            </a:r>
            <a:endParaRPr lang="lt-LT" dirty="0" smtClean="0"/>
          </a:p>
          <a:p>
            <a:r>
              <a:rPr lang="lt-LT" b="1" dirty="0" smtClean="0"/>
              <a:t>26-oji Lietuvos mokinių geografijos olimpiada</a:t>
            </a:r>
            <a:endParaRPr lang="lt-LT" dirty="0" smtClean="0"/>
          </a:p>
          <a:p>
            <a:r>
              <a:rPr lang="lt-LT" b="1" dirty="0" smtClean="0"/>
              <a:t>Lietuvių kalbos olimpiada tautinių mažumų mokyklų mokiniams</a:t>
            </a:r>
            <a:endParaRPr lang="lt-LT" dirty="0" smtClean="0"/>
          </a:p>
          <a:p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>10, 11, 12 klasė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1196975"/>
          <a:ext cx="8218488" cy="460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5949280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Dalyvavo trisdešimt vienas 10-12 klasių mokiniai. Maksimali taškų suma 40 balų. Į 3 etapą pateko du mokiniai, tačiau vienas nesiregistravo, o kitas nevyko.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b="1" dirty="0" smtClean="0"/>
              <a:t>21-oji Lietuvos mokinių rusų (užsienio) kalbos olimpiada</a:t>
            </a:r>
            <a:endParaRPr lang="lt-LT" sz="3200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2060849"/>
          <a:ext cx="8229599" cy="2117800"/>
        </p:xfrm>
        <a:graphic>
          <a:graphicData uri="http://schemas.openxmlformats.org/drawingml/2006/table">
            <a:tbl>
              <a:tblPr/>
              <a:tblGrid>
                <a:gridCol w="1788369"/>
                <a:gridCol w="510150"/>
                <a:gridCol w="2812805"/>
                <a:gridCol w="2564191"/>
                <a:gridCol w="554084"/>
              </a:tblGrid>
              <a:tr h="529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Dalyvio vardas, pavardė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Klasė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Mokyklos pavadinimas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Mokinį paruošusio mokytojo vardas, pavardė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Vieta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Robert Matulevič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Lentvario Henriko Senkevičiaus vidurinė mokykla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Leokadija Kurilionok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Viktorija Irena Slaveckytė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Lentvario Henriko Senkevičiaus vidurinė mokykla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Leokadija Kurilionok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Brigita Danilovaitė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Lentvario  Motiejaus Šimelionio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Jolanta Peciukonienė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dirty="0">
                          <a:latin typeface="Calibri"/>
                          <a:ea typeface="Calibri"/>
                          <a:cs typeface="Times New Roman"/>
                        </a:rPr>
                        <a:t>III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>10- 11 klasė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1196975"/>
          <a:ext cx="8363272" cy="4608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537" y="5949280"/>
            <a:ext cx="8748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Dalyvavo penkiolika 10-11 klasių mokinių. Maksimali taškų suma 200 balų. Didžiausia taškų suma 137 balai, šis moksleivis vyko į trečiąjį olimpiados etapą ir gavo ŠMM pagyrimo raštą.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3600" b="1" dirty="0" smtClean="0"/>
              <a:t>21-oji Lietuvos mokinių rusų (gimtosios) kalbos olimpiada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1988841"/>
          <a:ext cx="8229599" cy="2189808"/>
        </p:xfrm>
        <a:graphic>
          <a:graphicData uri="http://schemas.openxmlformats.org/drawingml/2006/table">
            <a:tbl>
              <a:tblPr/>
              <a:tblGrid>
                <a:gridCol w="1788369"/>
                <a:gridCol w="510150"/>
                <a:gridCol w="2812805"/>
                <a:gridCol w="2564191"/>
                <a:gridCol w="554084"/>
              </a:tblGrid>
              <a:tr h="547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Dalyvio vardas, pavardė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Klasė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Mokyklos pavadinimas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Mokinį paruošusio mokytojo vardas, pavardė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Vieta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Olesia Ponomarenko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Lentvario „Versmės“ 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Alina Novikova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Ana Nedelko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Lentvario „Versmės“ 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Almonė Ivanenko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Ekaterina Kushkova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Lentvario „Versmės“ 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Alina Novikova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dirty="0">
                          <a:latin typeface="Calibri"/>
                          <a:ea typeface="Calibri"/>
                          <a:cs typeface="Times New Roman"/>
                        </a:rPr>
                        <a:t>III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>10-11 klasė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1125539"/>
          <a:ext cx="8219256" cy="4535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5536" y="5877272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Dalyvavo šeši  10-11 klasių mokiniai. Maksimali taškų suma 45 balai (vienas mokinys surinko 17,1 balo)  Jis deleguotas į trečią etapą. Trečiajame etape prizinių vietų nepelnė.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3600" b="1" dirty="0" smtClean="0"/>
              <a:t/>
            </a:r>
            <a:br>
              <a:rPr lang="lt-LT" sz="3600" b="1" dirty="0" smtClean="0"/>
            </a:br>
            <a:r>
              <a:rPr lang="lt-LT" sz="3600" b="1" dirty="0" smtClean="0"/>
              <a:t>63-ioji Lietuvos mokinių matematikos olimpiada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1412784"/>
          <a:ext cx="8229599" cy="5256581"/>
        </p:xfrm>
        <a:graphic>
          <a:graphicData uri="http://schemas.openxmlformats.org/drawingml/2006/table">
            <a:tbl>
              <a:tblPr/>
              <a:tblGrid>
                <a:gridCol w="1788369"/>
                <a:gridCol w="510150"/>
                <a:gridCol w="2812805"/>
                <a:gridCol w="2564191"/>
                <a:gridCol w="554084"/>
              </a:tblGrid>
              <a:tr h="2285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Dalyvio vardas, pavardė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Klasė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Mokyklos pavadinimas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Mokinį paruošusio mokytojo vardas, pavardė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Vieta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Kipras Mikiška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Vytauto Didžiojo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Genė Labinskienė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Matas Sabaliauskas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Lentvario  Motiejaus Šimelionio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Laima Dūdėnienė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Julija Kirilova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Paluknio „Medeinos“ vidurinė mokykla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Stanislovas Samosionokas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Agnieška Tunievič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Paluknio „Medeinos“ vidurinė mokykla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Stanislovas Samosionokas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Vilius Buividavičius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Rūdiškių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Stasė Tarailienė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Rūta Raškevičiūtė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Lentvario  Motiejaus Šimelionio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Rasa Bliujūtė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Robert Matulevič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Lentvario Henriko Senkevičiaus vidurinė mokykla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Alicija Volkova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Augustas Jurgelevičius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Rūdiškių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Alina Sašenko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Laura Stadalnykaitė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Lentvario  Motiejaus Šimelionio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Rasa Bliujūtė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Giedrė Bagdzevičiūtė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Aukštadvario vidurinė mokykla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Kazys Venckus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Simona Karpičiūtė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Vytauto Didžiojo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Kristina Kareivienė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Sabina Narkevič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Lentvario Henriko Senkevičiaus vidurinė mokykla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Irena Zachaževska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Skirmantas Marcinkevičius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Aukštadvario vidurinė mokykla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Liucija Venckienė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Simona Kuoraitė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Vytauto Didžiojo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Kristina Kareivienė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Reda Vaisėtaitė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Rūdiškių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Stanislava Tarailienė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Paulius Kostickis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Lentvario  Motiejaus Šimelionio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Ala Leckienė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Dmitrij Knel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Lentvario „Versmės“ 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Tatjana Michalevič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Tomas Čečiot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Lentvario Henriko Senkevičiaus vidurinė mokykla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Alicija Volkova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Žygimantas Laškovas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 Vytauto Didžiojo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Kristina Kareivienė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dirty="0">
                          <a:latin typeface="Calibri"/>
                          <a:ea typeface="Calibri"/>
                          <a:cs typeface="Times New Roman"/>
                        </a:rPr>
                        <a:t>III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lvl="0"/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>9- 10 klasė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67544" y="1052736"/>
          <a:ext cx="820891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5" y="5805264"/>
            <a:ext cx="8676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Dalyvavo dvidešimt devyni  9-10 klasių mokiniai. Maksimali taškų suma 25 balai (vienas mokinys surinko 14 balų). Jis deleguotas į trečią etapą.  Trečiajame etape prizinių vietų nepelnė.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>11-12 klasė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1268413"/>
          <a:ext cx="8291264" cy="4320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5" y="5805264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Dalyvavo dvidešimt aštuoni 11-12 klasių mokiniai. Maksimali taškų suma 26 balai. Didžiausias surinktas balas- 8 taškai.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3600" b="1" dirty="0" smtClean="0"/>
              <a:t/>
            </a:r>
            <a:br>
              <a:rPr lang="lt-LT" sz="3600" b="1" dirty="0" smtClean="0"/>
            </a:br>
            <a:r>
              <a:rPr lang="lt-LT" sz="3600" b="1" dirty="0" smtClean="0"/>
              <a:t>Lietuvių kalbos ir literatūros olimpiada Lietuvos ir užsienio lietuviškų mokyklų mokiniams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1916831"/>
          <a:ext cx="8229599" cy="2736304"/>
        </p:xfrm>
        <a:graphic>
          <a:graphicData uri="http://schemas.openxmlformats.org/drawingml/2006/table">
            <a:tbl>
              <a:tblPr/>
              <a:tblGrid>
                <a:gridCol w="1788369"/>
                <a:gridCol w="510150"/>
                <a:gridCol w="2812805"/>
                <a:gridCol w="2564191"/>
                <a:gridCol w="554084"/>
              </a:tblGrid>
              <a:tr h="3420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Dalyvio vardas, pavardė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Klasė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Mokyklos pavadinimas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Mokinį paruošusio mokytojo vardas, pavardė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Vieta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Saulė Bikauskaitė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 Vytauto Didžiojo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Sandra Valentienė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Rokas Jankauskas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Rūdiškių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Loreta Masienė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Viktorija Mackevičiūtė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Lentvario  Motiejaus Šimelionio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Vilma Zadyrkina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Justė Marcinkevičiūtė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Lentvario  Motiejaus Šimelionio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Augenija Markauskienė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Simona Kuoraitė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 Vytauto Didžiojo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Sigita Misevičienė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Mileta Šeštokaitė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Rūdiškių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Loreta Masienė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dirty="0">
                          <a:latin typeface="Calibri"/>
                          <a:ea typeface="Calibri"/>
                          <a:cs typeface="Times New Roman"/>
                        </a:rPr>
                        <a:t>III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>9-10 klasė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1125538"/>
          <a:ext cx="8435280" cy="4751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9" y="6021288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Dalyvavo aštuoni  9-10 klasių mokiniai. Maksimali taškų suma 135 balai (vienas mokinys surinko 83 balus). Jis deleguotas į trečią etapą. Po trečio etapo skirta 29 vieta.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lt-LT" sz="2200" dirty="0" smtClean="0"/>
              <a:t>Dalyvių skaičius dalykų olimpiadose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1"/>
          </p:nvPr>
        </p:nvGraphicFramePr>
        <p:xfrm>
          <a:off x="250825" y="692150"/>
          <a:ext cx="8435976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7988"/>
                <a:gridCol w="42179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DALYKO OLIMPIADA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DALYVIŲ SKAIČIUS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Anglų kalbos olimpiada</a:t>
                      </a:r>
                      <a:endParaRPr lang="lt-LT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1" dirty="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1" dirty="0">
                          <a:latin typeface="Calibri"/>
                          <a:ea typeface="Calibri"/>
                          <a:cs typeface="Times New Roman"/>
                        </a:rPr>
                        <a:t>Chemijos olimpiada</a:t>
                      </a:r>
                      <a:endParaRPr lang="lt-L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1" dirty="0">
                          <a:latin typeface="Calibri"/>
                          <a:ea typeface="Calibri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1">
                          <a:latin typeface="Calibri"/>
                          <a:ea typeface="Calibri"/>
                          <a:cs typeface="Times New Roman"/>
                        </a:rPr>
                        <a:t>Lenkų kalbos olimpiada</a:t>
                      </a:r>
                      <a:endParaRPr lang="lt-L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1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1" dirty="0">
                          <a:latin typeface="Calibri"/>
                          <a:ea typeface="Calibri"/>
                          <a:cs typeface="Times New Roman"/>
                        </a:rPr>
                        <a:t>Biologijos olimpiada</a:t>
                      </a:r>
                      <a:endParaRPr lang="lt-L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52</a:t>
                      </a:r>
                      <a:endParaRPr lang="lt-L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1" dirty="0">
                          <a:latin typeface="Calibri"/>
                          <a:ea typeface="Calibri"/>
                          <a:cs typeface="Times New Roman"/>
                        </a:rPr>
                        <a:t>Informatikos olimpiada</a:t>
                      </a:r>
                      <a:endParaRPr lang="lt-L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1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lt-L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1" dirty="0">
                          <a:latin typeface="Calibri"/>
                          <a:ea typeface="Calibri"/>
                          <a:cs typeface="Times New Roman"/>
                        </a:rPr>
                        <a:t>Fizikos olimpiada</a:t>
                      </a:r>
                      <a:endParaRPr lang="lt-L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1" dirty="0"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1">
                          <a:latin typeface="Calibri"/>
                          <a:ea typeface="Calibri"/>
                          <a:cs typeface="Times New Roman"/>
                        </a:rPr>
                        <a:t>Rusų (užsienio) kalbos olimpiada</a:t>
                      </a:r>
                      <a:endParaRPr lang="lt-L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1" smtClean="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lt-LT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1">
                          <a:latin typeface="Calibri"/>
                          <a:ea typeface="Calibri"/>
                          <a:cs typeface="Times New Roman"/>
                        </a:rPr>
                        <a:t>Rusų (gimtosios) kalbos olimpiada</a:t>
                      </a:r>
                      <a:endParaRPr lang="lt-L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1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1">
                          <a:latin typeface="Calibri"/>
                          <a:ea typeface="Calibri"/>
                          <a:cs typeface="Times New Roman"/>
                        </a:rPr>
                        <a:t>Matematikos olimpiada</a:t>
                      </a:r>
                      <a:endParaRPr lang="lt-L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1" dirty="0">
                          <a:latin typeface="Calibri"/>
                          <a:ea typeface="Calibri"/>
                          <a:cs typeface="Times New Roman"/>
                        </a:rPr>
                        <a:t>57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1">
                          <a:latin typeface="Calibri"/>
                          <a:ea typeface="Calibri"/>
                          <a:cs typeface="Times New Roman"/>
                        </a:rPr>
                        <a:t>Lietuvių kalbos ir literatūros olimpiada </a:t>
                      </a:r>
                      <a:endParaRPr lang="lt-L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1" dirty="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1">
                          <a:latin typeface="Calibri"/>
                          <a:ea typeface="Calibri"/>
                          <a:cs typeface="Times New Roman"/>
                        </a:rPr>
                        <a:t>Technologijų olimpiada</a:t>
                      </a:r>
                      <a:endParaRPr lang="lt-L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1" dirty="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1">
                          <a:latin typeface="Calibri"/>
                          <a:ea typeface="Calibri"/>
                          <a:cs typeface="Times New Roman"/>
                        </a:rPr>
                        <a:t>Dailės olimpiada</a:t>
                      </a:r>
                      <a:endParaRPr lang="lt-L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1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1">
                          <a:latin typeface="Calibri"/>
                          <a:ea typeface="Calibri"/>
                          <a:cs typeface="Times New Roman"/>
                        </a:rPr>
                        <a:t>Istorijos olimpiada</a:t>
                      </a:r>
                      <a:endParaRPr lang="lt-L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1" dirty="0"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1">
                          <a:latin typeface="Calibri"/>
                          <a:ea typeface="Calibri"/>
                          <a:cs typeface="Times New Roman"/>
                        </a:rPr>
                        <a:t>Geografijos olimpiada</a:t>
                      </a:r>
                      <a:endParaRPr lang="lt-L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1" dirty="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1" dirty="0">
                          <a:latin typeface="Calibri"/>
                          <a:ea typeface="Calibri"/>
                          <a:cs typeface="Times New Roman"/>
                        </a:rPr>
                        <a:t>Lietuvių kalbos olimpiada </a:t>
                      </a:r>
                      <a:r>
                        <a:rPr lang="en-US" sz="1100" b="1" dirty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lt-LT" sz="1100" b="1" dirty="0">
                          <a:latin typeface="Calibri"/>
                          <a:ea typeface="Calibri"/>
                          <a:cs typeface="Times New Roman"/>
                        </a:rPr>
                        <a:t>tautinių mažumų mokyklų) olimpiada </a:t>
                      </a:r>
                      <a:endParaRPr lang="lt-L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1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>11-12 klasė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1052737"/>
          <a:ext cx="807524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6093296"/>
            <a:ext cx="69979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dirty="0" smtClean="0"/>
              <a:t>Dalyvavo aštuoni  11-12 klasių mokiniai. Maksimali taškų suma 153 balai.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3600" b="1" dirty="0" smtClean="0"/>
              <a:t>Lietuvos mokinių technologijų olimpiada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1124745"/>
          <a:ext cx="8229599" cy="3684840"/>
        </p:xfrm>
        <a:graphic>
          <a:graphicData uri="http://schemas.openxmlformats.org/drawingml/2006/table">
            <a:tbl>
              <a:tblPr/>
              <a:tblGrid>
                <a:gridCol w="1788369"/>
                <a:gridCol w="510150"/>
                <a:gridCol w="2812805"/>
                <a:gridCol w="2564191"/>
                <a:gridCol w="554084"/>
              </a:tblGrid>
              <a:tr h="307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Dalyvio vardas, pavardė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Klasė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Mokyklos pavadinimas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Mokinį paruošusio mokytojo vardas, pavardė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Vieta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Rugilė Šeštokaitė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Rūdiškių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Edita Vilčevskaja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Karolina Žitkovskytė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Rūdiškių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Edita Vilčevskaja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Dovydas Sadocha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Lentvario  Motiejaus Šimelionio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Henrieta Stachovskienė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Simona Račkuskaitė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Aukštadvario vidurinė mokykla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Ona Lemežienė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Sandra Brazovska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 vidurinė mokykla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Danuta Jepifanova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Agata Markevič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 vidurinė mokykla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Danuta Jepifanova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Jolanta Trusevič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 vidurinė mokykla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Danuta Jepifanova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Andželika Gidevič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 vidurinė mokykla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Danuta Jepifanova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Karolina Šukelytė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Aukštadvario vidurinė mokykla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Ona Lemežienė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Joana Banevič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Rūdiškių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Edita Vilčevskaja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dirty="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5373216"/>
            <a:ext cx="6906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dirty="0" smtClean="0"/>
              <a:t>Trečiajame etape dalyvavo vienas mokinys, tačiau prizinių vietų nepelnė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3600" b="1" dirty="0" smtClean="0"/>
              <a:t>20-oji Lietuvos mokinių dailės olimpiada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1916832"/>
          <a:ext cx="8229599" cy="2340685"/>
        </p:xfrm>
        <a:graphic>
          <a:graphicData uri="http://schemas.openxmlformats.org/drawingml/2006/table">
            <a:tbl>
              <a:tblPr/>
              <a:tblGrid>
                <a:gridCol w="1788369"/>
                <a:gridCol w="510150"/>
                <a:gridCol w="2812805"/>
                <a:gridCol w="2564191"/>
                <a:gridCol w="554084"/>
              </a:tblGrid>
              <a:tr h="4681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Dalyvio vardas, pavardė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Klasė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Mokyklos pavadinimas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Mokinį paruošusio mokytojo vardas, pavardė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Vieta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1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Ieva Bagdanavičiūtė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Onuškio Donato Malinausko vidurinė mokykla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Vydas Kasperavičius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1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Ieva Beleškaitė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dirty="0">
                          <a:latin typeface="Calibri"/>
                          <a:ea typeface="Calibri"/>
                          <a:cs typeface="Times New Roman"/>
                        </a:rPr>
                        <a:t>Trakų  Vytauto Didžiojo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Asta Naruševičienė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1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Auksė Podrezaitė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Lentvario  Motiejaus Šimelionio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Asta Radimonienė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1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Kristina Kučinskaitė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Lentvario  Motiejaus Šimelionio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Leonida Tamulytė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dirty="0">
                          <a:latin typeface="Calibri"/>
                          <a:ea typeface="Calibri"/>
                          <a:cs typeface="Times New Roman"/>
                        </a:rPr>
                        <a:t>III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5373216"/>
            <a:ext cx="6906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dirty="0" smtClean="0"/>
              <a:t>Trečiajame etape dalyvavo vienas mokinys, tačiau prizinių vietų nepelnė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3600" b="1" dirty="0" smtClean="0"/>
              <a:t>24-oji Lietuvos mokinių istorijos olimpiada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2060849"/>
          <a:ext cx="8229599" cy="2117800"/>
        </p:xfrm>
        <a:graphic>
          <a:graphicData uri="http://schemas.openxmlformats.org/drawingml/2006/table">
            <a:tbl>
              <a:tblPr/>
              <a:tblGrid>
                <a:gridCol w="1788369"/>
                <a:gridCol w="510150"/>
                <a:gridCol w="2812805"/>
                <a:gridCol w="2564191"/>
                <a:gridCol w="554084"/>
              </a:tblGrid>
              <a:tr h="529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Dalyvio vardas, pavardė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Klasė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Mokyklos pavadinimas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Mokinį paruošusio mokytojo vardas, pavardė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Vieta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Edgaras Vladimirenko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 Vytauto Didžiojo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Vitalija Narvidienė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Patricija Kalkytė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 Vytauto Didžiojo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Daiva Janutaitienė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Rasa Jankauskaitė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Rūdiškių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Virginijus Teišerskas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dirty="0">
                          <a:latin typeface="Calibri"/>
                          <a:ea typeface="Calibri"/>
                          <a:cs typeface="Times New Roman"/>
                        </a:rPr>
                        <a:t>III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/>
          <p:cNvGraphicFramePr/>
          <p:nvPr/>
        </p:nvGraphicFramePr>
        <p:xfrm>
          <a:off x="683568" y="548680"/>
          <a:ext cx="784887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9552" y="5949280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Dalyvavo 26 mokiniai. Maksimali taškų suma 111 balai (vienas mokinys surinko 68 balus). Jis deleguotas į trečią etapą, tačiau prizinių vietų nepelnė.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b="1" dirty="0" smtClean="0"/>
              <a:t>26-oji Lietuvos mokinių geografijos olimpiada</a:t>
            </a:r>
            <a:r>
              <a:rPr lang="lt-LT" sz="3200" dirty="0" smtClean="0"/>
              <a:t/>
            </a:r>
            <a:br>
              <a:rPr lang="lt-LT" sz="3200" dirty="0" smtClean="0"/>
            </a:br>
            <a:endParaRPr lang="lt-LT" sz="3200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2060849"/>
          <a:ext cx="8229599" cy="2117800"/>
        </p:xfrm>
        <a:graphic>
          <a:graphicData uri="http://schemas.openxmlformats.org/drawingml/2006/table">
            <a:tbl>
              <a:tblPr/>
              <a:tblGrid>
                <a:gridCol w="1788369"/>
                <a:gridCol w="510150"/>
                <a:gridCol w="2812805"/>
                <a:gridCol w="2564191"/>
                <a:gridCol w="554084"/>
              </a:tblGrid>
              <a:tr h="529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Dalyvio vardas, pavardė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Klasė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Mokyklos pavadinimas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Mokinį paruošusio mokytojo vardas, pavardė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Vieta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Simona Karpičiūtė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 Vytauto Didžiojo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Vidmantė Kalvaitienė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Jovita Sinkevičiūtė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 Vytauto Didžiojo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Vidmantė Kalvaitienė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Arnas Zacepinas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Lentvario  Motiejaus Šimelionio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Audronė Vyšniauskienė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dirty="0">
                          <a:latin typeface="Calibri"/>
                          <a:ea typeface="Calibri"/>
                          <a:cs typeface="Times New Roman"/>
                        </a:rPr>
                        <a:t>III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/>
        </p:nvGraphicFramePr>
        <p:xfrm>
          <a:off x="755576" y="404664"/>
          <a:ext cx="770485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1" y="6093296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Dalyvavo 24 mokiniai. Maksimali taškų suma 100 balų (vienas mokinys surinko 69,5 balo). Jis deleguotas į trečią etapą, šalyje 47 vieta iš 90.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3600" b="1" dirty="0" smtClean="0"/>
              <a:t/>
            </a:r>
            <a:br>
              <a:rPr lang="lt-LT" sz="3600" b="1" dirty="0" smtClean="0"/>
            </a:br>
            <a:r>
              <a:rPr lang="lt-LT" sz="3600" b="1" dirty="0" smtClean="0"/>
              <a:t/>
            </a:r>
            <a:br>
              <a:rPr lang="lt-LT" sz="3600" b="1" dirty="0" smtClean="0"/>
            </a:br>
            <a:r>
              <a:rPr lang="lt-LT" sz="3600" b="1" dirty="0" smtClean="0"/>
              <a:t/>
            </a:r>
            <a:br>
              <a:rPr lang="lt-LT" sz="3600" b="1" dirty="0" smtClean="0"/>
            </a:br>
            <a:r>
              <a:rPr lang="lt-LT" sz="3600" b="1" dirty="0" smtClean="0"/>
              <a:t>Lietuvių kalbos olimpiada tautinių mažumų mokyklų mokiniams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> </a:t>
            </a:r>
            <a:br>
              <a:rPr lang="lt-LT" dirty="0" smtClean="0"/>
            </a:b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2348881"/>
          <a:ext cx="8229599" cy="1829768"/>
        </p:xfrm>
        <a:graphic>
          <a:graphicData uri="http://schemas.openxmlformats.org/drawingml/2006/table">
            <a:tbl>
              <a:tblPr/>
              <a:tblGrid>
                <a:gridCol w="1788369"/>
                <a:gridCol w="510150"/>
                <a:gridCol w="2812805"/>
                <a:gridCol w="2564191"/>
                <a:gridCol w="554084"/>
              </a:tblGrid>
              <a:tr h="457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Dalyvio vardas, pavardė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Klasė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Mokyklos pavadinimas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Mokinį paruošusio mokytojo vardas, pavardė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Vieta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Robert Matulevič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Lentvario Henriko Senkevičiaus vidurinė mokykla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Renė Lučiūnienė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Kamilė Sedlikovska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Rūdiškių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Vita Patinskienė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Viktorija Irena Slaveckytė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Lentvario Henriko Senkevičiaus vidurinė mokykla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Renė Lučiūnienė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dirty="0">
                          <a:latin typeface="Calibri"/>
                          <a:ea typeface="Calibri"/>
                          <a:cs typeface="Times New Roman"/>
                        </a:rPr>
                        <a:t>III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/>
        </p:nvGraphicFramePr>
        <p:xfrm>
          <a:off x="467544" y="548680"/>
          <a:ext cx="81369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3" y="5949280"/>
            <a:ext cx="82809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Dalyvavo 6 mokiniai. Maksimali taškų suma 150 balai. Trečiajame šalies etape dalyvavo trys mokiniai, tačiau prizinių vietų nepelnė.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Lentelė 4"/>
          <p:cNvGraphicFramePr>
            <a:graphicFrameLocks noGrp="1"/>
          </p:cNvGraphicFramePr>
          <p:nvPr/>
        </p:nvGraphicFramePr>
        <p:xfrm>
          <a:off x="539552" y="836712"/>
          <a:ext cx="8136902" cy="5688629"/>
        </p:xfrm>
        <a:graphic>
          <a:graphicData uri="http://schemas.openxmlformats.org/drawingml/2006/table">
            <a:tbl>
              <a:tblPr/>
              <a:tblGrid>
                <a:gridCol w="1431956"/>
                <a:gridCol w="1376252"/>
                <a:gridCol w="506959"/>
                <a:gridCol w="2535308"/>
                <a:gridCol w="1448820"/>
                <a:gridCol w="837607"/>
              </a:tblGrid>
              <a:tr h="4546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Dalyko olimpiada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Dalyvio vardas, pavardė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Klasė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Mokyklos pavadinimas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Mokinį paruošusio mokytojo vardas, pavardė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Vieta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Anglų kalbos olimpiada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Viktorija Mackevičiūtė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Trakų r. Lentvario Motiejaus Šimelionio gimnazija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Neringa Šakinienė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Chemijos olimpiada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Lenkų kalbos olimpiada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Renata Jankauskaitė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Trakų vidurinė mokykla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Beata Bagdzevičienė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Biologijos olimpiada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Informatikos olimpiada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Mindaugas Kondrotas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Trakų Vytauto Didžiojo gimnazija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Alobinas Grigelis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LR ŠMM III-io laipsnio diplomas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Fizikos olimpiada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Edgaras Reut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Trakų Vytauto Didžiojo gimnazija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Elena Šišenina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Paulius Kostickis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Trakų r. Lentvario Motiejaus Šimelionio gimnazija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Valentina Denaitienė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Rusų (užsienio) kalbos olimpiada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Robert Matulevič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Trakų r. Lentvario Henriko Senkevičiaus vidurinė mokykla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Leokadija Kurilionok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ŠMM pagyrimo raštas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1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Rusų (gimtosios) kalbos olimpiada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Olesia Ponomarenko 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Trakų r. Lentvario „Versmės“ gimnazija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Alina Novikova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Matematikos olimpiada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Vilius Buividavičius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Trakų r. Rūdiškių gimnazija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Stanislava Tarailienė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Lietuvių kalbos ir literatūros olimpiada 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Saulė Bikauskaitė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Trakų Vytauto Didžiojo gimnazija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Sandra Valentienė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29 vieta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Technologijų olimpiada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Karolina Šukelytė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Trakų r. Aukštadvario vidurinė mokykla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Ona Lemežienė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Dailės olimpiada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Ieva Bagdanavičiūtė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Trakų r. Onuškio Donato Malinausko vidurinė mokykla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Vydas Kasperavičius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Istorijos olimpiada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Edgaras Vladimirenko 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Trakų Vytauto Didžiojo gimnazija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Vitalija Narvidienė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Geografijos olimpiada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Simona Karpičiūtė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Trakų Vytauto Didžiojo gimnazija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Vidmantė Kalvaitienė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47 vieta (iš 90-ies)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Lietuvių kalbos olimpiada </a:t>
                      </a:r>
                      <a:r>
                        <a:rPr lang="en-US" sz="700" b="1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tautinių mažumų mokyklų) olimpiada 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Robert Matulevič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Trakų r. Lentvario Henriko Senkevičiaus vidurinė mokykla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Renė Lučiūnienė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Kamilė Sedlikovska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Trakų r. Rūdiškių gimnazija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Vita Patinskienė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Viktorija Irena Slaveckytė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Trakų r. Lentvario Henriko Senkevičiaus vidurinė mokykla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>
                          <a:latin typeface="Calibri"/>
                          <a:ea typeface="Calibri"/>
                          <a:cs typeface="Times New Roman"/>
                        </a:rPr>
                        <a:t>Renė Lučiūnienė</a:t>
                      </a:r>
                      <a:endParaRPr lang="lt-LT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700" b="1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lt-LT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1" marR="40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71600" y="33926"/>
            <a:ext cx="6984776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Mokiniai deleguoti į respublikinį olimpiados turą</a:t>
            </a:r>
            <a:endParaRPr kumimoji="0" lang="lt-L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2200" dirty="0" smtClean="0"/>
              <a:t/>
            </a:r>
            <a:br>
              <a:rPr lang="lt-LT" sz="2200" dirty="0" smtClean="0"/>
            </a:br>
            <a:r>
              <a:rPr lang="lt-LT" sz="2200" dirty="0" smtClean="0"/>
              <a:t/>
            </a:r>
            <a:br>
              <a:rPr lang="lt-LT" sz="2200" dirty="0" smtClean="0"/>
            </a:br>
            <a:r>
              <a:rPr lang="lt-LT" sz="2200" dirty="0" smtClean="0"/>
              <a:t/>
            </a:r>
            <a:br>
              <a:rPr lang="lt-LT" sz="2200" dirty="0" smtClean="0"/>
            </a:br>
            <a:r>
              <a:rPr lang="lt-LT" sz="2200" dirty="0" smtClean="0"/>
              <a:t/>
            </a:r>
            <a:br>
              <a:rPr lang="lt-LT" sz="2200" dirty="0" smtClean="0"/>
            </a:br>
            <a:r>
              <a:rPr lang="lt-LT" sz="2200" dirty="0" smtClean="0"/>
              <a:t/>
            </a:r>
            <a:br>
              <a:rPr lang="lt-LT" sz="2200" dirty="0" smtClean="0"/>
            </a:br>
            <a:r>
              <a:rPr lang="lt-LT" sz="3600" b="1" dirty="0" smtClean="0"/>
              <a:t>Dalyvių skaičius pagal mokymo įstaigas</a:t>
            </a:r>
            <a:br>
              <a:rPr lang="lt-LT" sz="3600" b="1" dirty="0" smtClean="0"/>
            </a:br>
            <a:r>
              <a:rPr lang="lt-LT" sz="2200" dirty="0" smtClean="0"/>
              <a:t/>
            </a:r>
            <a:br>
              <a:rPr lang="lt-LT" sz="2200" dirty="0" smtClean="0"/>
            </a:b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179508" y="1340770"/>
          <a:ext cx="8568956" cy="5369855"/>
        </p:xfrm>
        <a:graphic>
          <a:graphicData uri="http://schemas.openxmlformats.org/drawingml/2006/table">
            <a:tbl>
              <a:tblPr/>
              <a:tblGrid>
                <a:gridCol w="3168356"/>
                <a:gridCol w="432048"/>
                <a:gridCol w="360040"/>
                <a:gridCol w="288032"/>
                <a:gridCol w="288032"/>
                <a:gridCol w="288032"/>
                <a:gridCol w="288032"/>
                <a:gridCol w="360040"/>
                <a:gridCol w="360040"/>
                <a:gridCol w="360040"/>
                <a:gridCol w="288032"/>
                <a:gridCol w="360040"/>
                <a:gridCol w="288032"/>
                <a:gridCol w="360040"/>
                <a:gridCol w="288032"/>
                <a:gridCol w="432048"/>
                <a:gridCol w="360040"/>
              </a:tblGrid>
              <a:tr h="1994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endParaRPr lang="lt-LT" sz="1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endParaRPr lang="lt-LT" sz="1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endParaRPr lang="lt-LT" sz="1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19475" algn="l"/>
                        </a:tabLst>
                      </a:pPr>
                      <a:r>
                        <a:rPr lang="lt-LT" sz="1000" b="1" dirty="0" smtClean="0">
                          <a:latin typeface="Calibri"/>
                          <a:ea typeface="Calibri"/>
                          <a:cs typeface="Times New Roman"/>
                        </a:rPr>
                        <a:t>               ĮSTAIGOS</a:t>
                      </a:r>
                      <a:r>
                        <a:rPr lang="lt-LT" sz="10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                </a:t>
                      </a:r>
                      <a:r>
                        <a:rPr lang="lt-LT" sz="1000" b="1" dirty="0" smtClean="0">
                          <a:latin typeface="Calibri"/>
                          <a:ea typeface="Calibri"/>
                          <a:cs typeface="Times New Roman"/>
                        </a:rPr>
                        <a:t>OLIMPIADA</a:t>
                      </a:r>
                      <a:endParaRPr lang="lt-LT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>
                          <a:latin typeface="Calibri"/>
                          <a:ea typeface="Calibri"/>
                          <a:cs typeface="Times New Roman"/>
                        </a:rPr>
                        <a:t>Anglų  Kalbos olimpiada</a:t>
                      </a:r>
                    </a:p>
                  </a:txBody>
                  <a:tcPr marL="55706" marR="5570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>
                          <a:latin typeface="Calibri"/>
                          <a:ea typeface="Calibri"/>
                          <a:cs typeface="Times New Roman"/>
                        </a:rPr>
                        <a:t>Chemijos olimpiada</a:t>
                      </a:r>
                    </a:p>
                  </a:txBody>
                  <a:tcPr marL="55706" marR="5570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>
                          <a:latin typeface="Calibri"/>
                          <a:ea typeface="Calibri"/>
                          <a:cs typeface="Times New Roman"/>
                        </a:rPr>
                        <a:t>Lenkų kalbos olimpiada</a:t>
                      </a:r>
                    </a:p>
                  </a:txBody>
                  <a:tcPr marL="55706" marR="5570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>
                          <a:latin typeface="Calibri"/>
                          <a:ea typeface="Calibri"/>
                          <a:cs typeface="Times New Roman"/>
                        </a:rPr>
                        <a:t>Biologijos olimpiada</a:t>
                      </a:r>
                    </a:p>
                  </a:txBody>
                  <a:tcPr marL="55706" marR="5570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>
                          <a:latin typeface="Calibri"/>
                          <a:ea typeface="Calibri"/>
                          <a:cs typeface="Times New Roman"/>
                        </a:rPr>
                        <a:t>Informatikos olimpiada</a:t>
                      </a:r>
                    </a:p>
                  </a:txBody>
                  <a:tcPr marL="55706" marR="5570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>
                          <a:latin typeface="Calibri"/>
                          <a:ea typeface="Calibri"/>
                          <a:cs typeface="Times New Roman"/>
                        </a:rPr>
                        <a:t>Fizikos olimpiada</a:t>
                      </a:r>
                    </a:p>
                  </a:txBody>
                  <a:tcPr marL="55706" marR="5570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>
                          <a:latin typeface="Calibri"/>
                          <a:ea typeface="Calibri"/>
                          <a:cs typeface="Times New Roman"/>
                        </a:rPr>
                        <a:t>Rusų (užsienio) kalbos olimpiada</a:t>
                      </a:r>
                    </a:p>
                  </a:txBody>
                  <a:tcPr marL="55706" marR="5570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>
                          <a:latin typeface="Calibri"/>
                          <a:ea typeface="Calibri"/>
                          <a:cs typeface="Times New Roman"/>
                        </a:rPr>
                        <a:t>Rusų (gimtosios) kalbos olimpiada</a:t>
                      </a:r>
                    </a:p>
                  </a:txBody>
                  <a:tcPr marL="55706" marR="5570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>
                          <a:latin typeface="Calibri"/>
                          <a:ea typeface="Calibri"/>
                          <a:cs typeface="Times New Roman"/>
                        </a:rPr>
                        <a:t>Matematikos olimpiada</a:t>
                      </a:r>
                    </a:p>
                  </a:txBody>
                  <a:tcPr marL="55706" marR="5570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>
                          <a:latin typeface="Calibri"/>
                          <a:ea typeface="Calibri"/>
                          <a:cs typeface="Times New Roman"/>
                        </a:rPr>
                        <a:t>Lietuvių kalbos ir literatūros olimpiada</a:t>
                      </a:r>
                    </a:p>
                  </a:txBody>
                  <a:tcPr marL="55706" marR="5570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>
                          <a:latin typeface="Calibri"/>
                          <a:ea typeface="Calibri"/>
                          <a:cs typeface="Times New Roman"/>
                        </a:rPr>
                        <a:t>Technologijų olimpiada</a:t>
                      </a:r>
                    </a:p>
                  </a:txBody>
                  <a:tcPr marL="55706" marR="5570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>
                          <a:latin typeface="Calibri"/>
                          <a:ea typeface="Calibri"/>
                          <a:cs typeface="Times New Roman"/>
                        </a:rPr>
                        <a:t>Dailės olimpiada</a:t>
                      </a:r>
                    </a:p>
                  </a:txBody>
                  <a:tcPr marL="55706" marR="5570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>
                          <a:latin typeface="Calibri"/>
                          <a:ea typeface="Calibri"/>
                          <a:cs typeface="Times New Roman"/>
                        </a:rPr>
                        <a:t>Istorijos olimpiada</a:t>
                      </a:r>
                    </a:p>
                  </a:txBody>
                  <a:tcPr marL="55706" marR="5570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>
                          <a:latin typeface="Calibri"/>
                          <a:ea typeface="Calibri"/>
                          <a:cs typeface="Times New Roman"/>
                        </a:rPr>
                        <a:t>Geografijos olimpiada</a:t>
                      </a:r>
                    </a:p>
                  </a:txBody>
                  <a:tcPr marL="55706" marR="5570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>
                          <a:latin typeface="Calibri"/>
                          <a:ea typeface="Calibri"/>
                          <a:cs typeface="Times New Roman"/>
                        </a:rPr>
                        <a:t>Lietuvių k. olimpiada </a:t>
                      </a: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lt-LT" sz="1000" b="1" dirty="0">
                          <a:latin typeface="Calibri"/>
                          <a:ea typeface="Calibri"/>
                          <a:cs typeface="Times New Roman"/>
                        </a:rPr>
                        <a:t>tautinių mažumų) </a:t>
                      </a:r>
                    </a:p>
                  </a:txBody>
                  <a:tcPr marL="55706" marR="5570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lt-LT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Iš v</a:t>
                      </a:r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iso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latin typeface="Calibri"/>
                          <a:ea typeface="Calibri"/>
                          <a:cs typeface="Times New Roman"/>
                        </a:rPr>
                        <a:t>Lentvario Motiejaus  </a:t>
                      </a:r>
                      <a:r>
                        <a:rPr lang="lt-LT" sz="1000" dirty="0" err="1">
                          <a:latin typeface="Calibri"/>
                          <a:ea typeface="Calibri"/>
                          <a:cs typeface="Times New Roman"/>
                        </a:rPr>
                        <a:t>Šimelionio</a:t>
                      </a:r>
                      <a:r>
                        <a:rPr lang="lt-LT" sz="1000" dirty="0">
                          <a:latin typeface="Calibri"/>
                          <a:ea typeface="Calibri"/>
                          <a:cs typeface="Times New Roman"/>
                        </a:rPr>
                        <a:t> gimnazija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lt-L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latin typeface="Calibri"/>
                          <a:ea typeface="Calibri"/>
                          <a:cs typeface="Times New Roman"/>
                        </a:rPr>
                        <a:t>Lentvario „Versmės“ gimnazija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latin typeface="Calibri"/>
                          <a:ea typeface="Calibri"/>
                          <a:cs typeface="Times New Roman"/>
                        </a:rPr>
                        <a:t>Rūdiškių gimnazija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latin typeface="Calibri"/>
                          <a:ea typeface="Calibri"/>
                          <a:cs typeface="Times New Roman"/>
                        </a:rPr>
                        <a:t>Trakų </a:t>
                      </a:r>
                      <a:r>
                        <a:rPr lang="lt-LT" sz="1000" dirty="0" err="1">
                          <a:latin typeface="Calibri"/>
                          <a:ea typeface="Calibri"/>
                          <a:cs typeface="Times New Roman"/>
                        </a:rPr>
                        <a:t>Vytaito</a:t>
                      </a:r>
                      <a:r>
                        <a:rPr lang="lt-LT" sz="1000" dirty="0">
                          <a:latin typeface="Calibri"/>
                          <a:ea typeface="Calibri"/>
                          <a:cs typeface="Times New Roman"/>
                        </a:rPr>
                        <a:t> Didžiojo gimnazija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lt-L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latin typeface="Calibri"/>
                          <a:ea typeface="Calibri"/>
                          <a:cs typeface="Times New Roman"/>
                        </a:rPr>
                        <a:t>Aukštadvario vidurinė mokykla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lt-L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latin typeface="Calibri"/>
                          <a:ea typeface="Calibri"/>
                          <a:cs typeface="Times New Roman"/>
                        </a:rPr>
                        <a:t>Lentvario Henriko Senkevičiaus vidurinė mokykla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lt-L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latin typeface="Calibri"/>
                          <a:ea typeface="Calibri"/>
                          <a:cs typeface="Times New Roman"/>
                        </a:rPr>
                        <a:t>Onuškio Donato Malinausko vidurinė mokykla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latin typeface="Calibri"/>
                          <a:ea typeface="Calibri"/>
                          <a:cs typeface="Times New Roman"/>
                        </a:rPr>
                        <a:t>Paluknio „Medeinos“ vidurinė mokykla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lt-L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Paluknio vidurinė mokykla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latin typeface="Calibri"/>
                          <a:ea typeface="Calibri"/>
                          <a:cs typeface="Times New Roman"/>
                        </a:rPr>
                        <a:t>Trakų vidurinė mokykla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Bijūnų pagrindinė mokykla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lt-LT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Senųjų Trakų Andžejaus Stelmachovskio pagrindinė mokykla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>
                          <a:latin typeface="Calibri"/>
                          <a:ea typeface="Calibri"/>
                          <a:cs typeface="Times New Roman"/>
                        </a:rPr>
                        <a:t>Senųjų Trakų Kęstučio  pagrindinė mokykla</a:t>
                      </a: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lt-LT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lt-L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>
                          <a:latin typeface="Calibri"/>
                          <a:ea typeface="Calibri"/>
                          <a:cs typeface="Times New Roman"/>
                        </a:rPr>
                        <a:t>31</a:t>
                      </a:r>
                      <a:endParaRPr lang="lt-L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lt-L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Calibri"/>
                          <a:ea typeface="Calibri"/>
                          <a:cs typeface="Times New Roman"/>
                        </a:rPr>
                        <a:t>52</a:t>
                      </a:r>
                      <a:endParaRPr lang="lt-LT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lt-L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lt-L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lt-L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lt-L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>
                          <a:latin typeface="Calibri"/>
                          <a:ea typeface="Calibri"/>
                          <a:cs typeface="Times New Roman"/>
                        </a:rPr>
                        <a:t>57</a:t>
                      </a:r>
                      <a:endParaRPr lang="lt-L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lt-L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lt-L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lt-L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lt-L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lt-L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000" b="1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lt-L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706" marR="55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5760640"/>
          </a:xfrm>
        </p:spPr>
        <p:txBody>
          <a:bodyPr>
            <a:normAutofit/>
          </a:bodyPr>
          <a:lstStyle/>
          <a:p>
            <a:r>
              <a:rPr lang="lt-LT" b="1" dirty="0" smtClean="0"/>
              <a:t> 2013-2014m.m. Lietuvos mokinių dalykinių olimpiadų II</a:t>
            </a:r>
            <a:br>
              <a:rPr lang="lt-LT" b="1" dirty="0" smtClean="0"/>
            </a:br>
            <a:r>
              <a:rPr lang="lt-LT" b="1" dirty="0" smtClean="0"/>
              <a:t> </a:t>
            </a:r>
            <a:r>
              <a:rPr lang="lt-LT" b="1" smtClean="0"/>
              <a:t>etapo rezultatų </a:t>
            </a:r>
            <a:r>
              <a:rPr lang="lt-LT" b="1" dirty="0" smtClean="0"/>
              <a:t>suvestinė</a:t>
            </a:r>
            <a:endParaRPr lang="lt-LT" dirty="0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3600" b="1" dirty="0" smtClean="0"/>
              <a:t/>
            </a:r>
            <a:br>
              <a:rPr lang="lt-LT" sz="3600" b="1" dirty="0" smtClean="0"/>
            </a:br>
            <a:r>
              <a:rPr lang="lt-LT" sz="3600" b="1" dirty="0" smtClean="0"/>
              <a:t>Lietuvos mokinių anglų kalbos olimpiada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</p:nvPr>
        </p:nvGraphicFramePr>
        <p:xfrm>
          <a:off x="457200" y="2132856"/>
          <a:ext cx="8229599" cy="2376265"/>
        </p:xfrm>
        <a:graphic>
          <a:graphicData uri="http://schemas.openxmlformats.org/drawingml/2006/table">
            <a:tbl>
              <a:tblPr/>
              <a:tblGrid>
                <a:gridCol w="1788369"/>
                <a:gridCol w="510150"/>
                <a:gridCol w="2812805"/>
                <a:gridCol w="2564191"/>
                <a:gridCol w="554084"/>
              </a:tblGrid>
              <a:tr h="475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Dalyvio vardas, pavardė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Klasė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Mokyklos pavadinimas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Mokinį paruošusio mokytojo vardas, pavardė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Vieta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Viktorija Mackevičiūtė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Lentvario Motiejaus Šimelionio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Neringa Šakinienė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Audrius Zalitis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Vytauto Didžiojo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Dalia Valikonienė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Tautvydas Mažrimas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dirty="0">
                          <a:latin typeface="Calibri"/>
                          <a:ea typeface="Calibri"/>
                          <a:cs typeface="Times New Roman"/>
                        </a:rPr>
                        <a:t>Trakų Vytauto Didžiojo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Irina Knelsienė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Robert Matulevič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Lentvario Henriko Senkevičiaus vidurinė mokykla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Joana Vaiciukonis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dirty="0">
                          <a:latin typeface="Calibri"/>
                          <a:ea typeface="Calibri"/>
                          <a:cs typeface="Times New Roman"/>
                        </a:rPr>
                        <a:t>III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11-12 </a:t>
            </a:r>
            <a:r>
              <a:rPr lang="en-US" sz="3200" dirty="0" err="1" smtClean="0"/>
              <a:t>klas</a:t>
            </a:r>
            <a:r>
              <a:rPr lang="lt-LT" sz="3200" dirty="0" smtClean="0"/>
              <a:t>ė</a:t>
            </a:r>
            <a:endParaRPr lang="en-US" sz="3200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980729"/>
          <a:ext cx="829126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5445224"/>
            <a:ext cx="88924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44 administraciniams rajonams atstovauti galėjo po vieną rajono etapo pirmosios </a:t>
            </a:r>
          </a:p>
          <a:p>
            <a:r>
              <a:rPr lang="lt-LT" dirty="0" smtClean="0"/>
              <a:t>vietos laimėtoją. Maksimali taškų suma – 96 balai. Dalyvavo 17 mokinių, vienas iš jų</a:t>
            </a:r>
          </a:p>
          <a:p>
            <a:r>
              <a:rPr lang="lt-LT" dirty="0" smtClean="0"/>
              <a:t>(surinko 94 taškus) deleguotas į trečią šalies olimpiados etapą. Trečiajame etape prizinių</a:t>
            </a:r>
          </a:p>
          <a:p>
            <a:r>
              <a:rPr lang="lt-LT" dirty="0" smtClean="0"/>
              <a:t>vietų nepelnė.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393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3600" b="1" dirty="0" smtClean="0"/>
              <a:t/>
            </a:r>
            <a:br>
              <a:rPr lang="lt-LT" sz="3600" b="1" dirty="0" smtClean="0"/>
            </a:br>
            <a:r>
              <a:rPr lang="lt-LT" sz="3600" b="1" dirty="0" smtClean="0"/>
              <a:t>52-oji Lietuvos mokinių chemijos olimpiada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1556791"/>
          <a:ext cx="8229599" cy="4752528"/>
        </p:xfrm>
        <a:graphic>
          <a:graphicData uri="http://schemas.openxmlformats.org/drawingml/2006/table">
            <a:tbl>
              <a:tblPr/>
              <a:tblGrid>
                <a:gridCol w="1788369"/>
                <a:gridCol w="510150"/>
                <a:gridCol w="2812805"/>
                <a:gridCol w="2564191"/>
                <a:gridCol w="554084"/>
              </a:tblGrid>
              <a:tr h="297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dirty="0">
                          <a:latin typeface="Calibri"/>
                          <a:ea typeface="Calibri"/>
                          <a:cs typeface="Times New Roman"/>
                        </a:rPr>
                        <a:t>Dalyvio vardas, pavardė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Klasė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Mokyklos pavadinimas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Mokinį paruošusio mokytojo vardas, pavardė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Vieta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Vilija Valatkaitė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Vytauto Didžiojo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Kristina Brazdžiuvienė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Dovydas Ditkevičius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Aukštadvario vidurinė mokykla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Milda Puikienė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Kornelija Karanevska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vidurinė mokykla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Marian Kuzborski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Viktorija Mackevičiūtė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Lentvario Motiejaus Šimelionio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Nijolė Stadalnykienė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Saulė Bikauskaitė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 Vytauto Didžiojo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Ona Matijošaitienė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Irena Viktorija Slaveckytė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Lentvario Henriko Senkevičiaus vidurinė mokykla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Aleksandra Družinina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Reda Vaisėtaitė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Rūdiškių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Vida Kasperavičiūtė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Eglė Juknevičiūtė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Vytauto Didžiojo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Kristina Brazdžiuvienė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Viktorija Kulikovska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dirty="0">
                          <a:latin typeface="Calibri"/>
                          <a:ea typeface="Calibri"/>
                          <a:cs typeface="Times New Roman"/>
                        </a:rPr>
                        <a:t>Trakų r. Lentvario Henriko Senkevičiaus vidurinė mokykla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Aleksandra Družynina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Milda Grušauskaitė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Aukštadvario vidurinė mokykla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Milda Puikienė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Dmitrij Knel 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Lentvario „Versmės“ 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Aleksandra Družynina 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Justė Marcinkevičiūtė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Trakų r. Lentvario  Motiejaus Šimelionio gimnazija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>
                          <a:latin typeface="Calibri"/>
                          <a:ea typeface="Calibri"/>
                          <a:cs typeface="Times New Roman"/>
                        </a:rPr>
                        <a:t>Nijolė Stadalnykaitė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900" dirty="0">
                          <a:latin typeface="Calibri"/>
                          <a:ea typeface="Calibri"/>
                          <a:cs typeface="Times New Roman"/>
                        </a:rPr>
                        <a:t>III</a:t>
                      </a:r>
                    </a:p>
                  </a:txBody>
                  <a:tcPr marL="55822" marR="55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lt-LT" sz="4000" dirty="0" smtClean="0"/>
              <a:t>9 klasė</a:t>
            </a:r>
            <a:endParaRPr lang="en-US" sz="4000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980728"/>
          <a:ext cx="829126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6093296"/>
            <a:ext cx="6409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Dalyvavo devyni 9 klasių mokiniai. Maksimali taškų suma 100 balų.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828</TotalTime>
  <Words>2659</Words>
  <Application>Microsoft Office PowerPoint</Application>
  <PresentationFormat>Demonstracija ekrane (4:3)</PresentationFormat>
  <Paragraphs>988</Paragraphs>
  <Slides>39</Slides>
  <Notes>3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39</vt:i4>
      </vt:variant>
    </vt:vector>
  </HeadingPairs>
  <TitlesOfParts>
    <vt:vector size="43" baseType="lpstr">
      <vt:lpstr>Arial</vt:lpstr>
      <vt:lpstr>Calibri</vt:lpstr>
      <vt:lpstr>Times New Roman</vt:lpstr>
      <vt:lpstr>Office tema</vt:lpstr>
      <vt:lpstr>Trakų rajono švietimo įstaigų  2013-2014 m. m. Lietuvos mokinių dalykinių olimpiadų II-ojo  etapo apžvalga </vt:lpstr>
      <vt:lpstr>2013-2014 m.m. rajone vyko šios olimpiados</vt:lpstr>
      <vt:lpstr>Dalyvių skaičius dalykų olimpiadose </vt:lpstr>
      <vt:lpstr>     Dalyvių skaičius pagal mokymo įstaigas   </vt:lpstr>
      <vt:lpstr> 2013-2014m.m. Lietuvos mokinių dalykinių olimpiadų II  etapo rezultatų suvestinė</vt:lpstr>
      <vt:lpstr> Lietuvos mokinių anglų kalbos olimpiada </vt:lpstr>
      <vt:lpstr>11-12 klasė</vt:lpstr>
      <vt:lpstr> 52-oji Lietuvos mokinių chemijos olimpiada </vt:lpstr>
      <vt:lpstr>9 klasė</vt:lpstr>
      <vt:lpstr> 10 klasė </vt:lpstr>
      <vt:lpstr>11- 12 klasė</vt:lpstr>
      <vt:lpstr>25-oji Lietuvos mokinių lenkų kalbos olimpiada </vt:lpstr>
      <vt:lpstr>„PowerPoint“ pateiktis</vt:lpstr>
      <vt:lpstr> 47-oji Lietuvos mokinių biologijos olimpiada </vt:lpstr>
      <vt:lpstr>  9- 10 klasė </vt:lpstr>
      <vt:lpstr> 11-12 klasė </vt:lpstr>
      <vt:lpstr>25-oji Lietuvos mokinių informatikos olimpiada </vt:lpstr>
      <vt:lpstr>62-oji Lietuvos mokinių fizikos olimpiada </vt:lpstr>
      <vt:lpstr> 9 klasė </vt:lpstr>
      <vt:lpstr> 10, 11, 12 klasė </vt:lpstr>
      <vt:lpstr>21-oji Lietuvos mokinių rusų (užsienio) kalbos olimpiada</vt:lpstr>
      <vt:lpstr> 10- 11 klasė </vt:lpstr>
      <vt:lpstr>21-oji Lietuvos mokinių rusų (gimtosios) kalbos olimpiada </vt:lpstr>
      <vt:lpstr> 10-11 klasė </vt:lpstr>
      <vt:lpstr> 63-ioji Lietuvos mokinių matematikos olimpiada </vt:lpstr>
      <vt:lpstr> 9- 10 klasė </vt:lpstr>
      <vt:lpstr> 11-12 klasė </vt:lpstr>
      <vt:lpstr> Lietuvių kalbos ir literatūros olimpiada Lietuvos ir užsienio lietuviškų mokyklų mokiniams </vt:lpstr>
      <vt:lpstr> 9-10 klasė </vt:lpstr>
      <vt:lpstr> 11-12 klasė </vt:lpstr>
      <vt:lpstr>Lietuvos mokinių technologijų olimpiada </vt:lpstr>
      <vt:lpstr>20-oji Lietuvos mokinių dailės olimpiada </vt:lpstr>
      <vt:lpstr>24-oji Lietuvos mokinių istorijos olimpiada </vt:lpstr>
      <vt:lpstr>„PowerPoint“ pateiktis</vt:lpstr>
      <vt:lpstr>26-oji Lietuvos mokinių geografijos olimpiada </vt:lpstr>
      <vt:lpstr>„PowerPoint“ pateiktis</vt:lpstr>
      <vt:lpstr>   Lietuvių kalbos olimpiada tautinių mažumų mokyklų mokiniams   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Trak2013-2014m.m. Lietuvos mokinių dalykinių olimpiadų II  etapo suvestinė</dc:title>
  <dc:creator>Aldona</dc:creator>
  <cp:lastModifiedBy>Admin</cp:lastModifiedBy>
  <cp:revision>45</cp:revision>
  <dcterms:created xsi:type="dcterms:W3CDTF">2014-09-02T12:20:50Z</dcterms:created>
  <dcterms:modified xsi:type="dcterms:W3CDTF">2014-11-24T08:18:30Z</dcterms:modified>
</cp:coreProperties>
</file>